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60" r:id="rId3"/>
    <p:sldId id="376" r:id="rId4"/>
    <p:sldId id="377" r:id="rId5"/>
    <p:sldId id="373" r:id="rId6"/>
    <p:sldId id="374" r:id="rId7"/>
    <p:sldId id="355" r:id="rId8"/>
    <p:sldId id="361" r:id="rId9"/>
    <p:sldId id="362" r:id="rId10"/>
    <p:sldId id="375" r:id="rId11"/>
    <p:sldId id="364" r:id="rId12"/>
    <p:sldId id="365" r:id="rId13"/>
    <p:sldId id="366" r:id="rId14"/>
    <p:sldId id="367" r:id="rId15"/>
    <p:sldId id="368" r:id="rId16"/>
    <p:sldId id="371" r:id="rId17"/>
    <p:sldId id="372" r:id="rId18"/>
    <p:sldId id="370" r:id="rId19"/>
    <p:sldId id="35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6A6A6"/>
    <a:srgbClr val="0000FF"/>
    <a:srgbClr val="FF0000"/>
    <a:srgbClr val="2B2B2B"/>
    <a:srgbClr val="00FF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0" autoAdjust="0"/>
    <p:restoredTop sz="94684" autoAdjust="0"/>
  </p:normalViewPr>
  <p:slideViewPr>
    <p:cSldViewPr snapToGrid="0">
      <p:cViewPr>
        <p:scale>
          <a:sx n="150" d="100"/>
          <a:sy n="150" d="100"/>
        </p:scale>
        <p:origin x="13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TextToSpeech</a:t>
            </a:r>
            <a:r>
              <a:rPr lang="en-US" altLang="ko-KR" dirty="0"/>
              <a:t>: </a:t>
            </a:r>
            <a:r>
              <a:rPr lang="ko-KR" altLang="en-US" dirty="0"/>
              <a:t>시각 장애인을 위한 </a:t>
            </a:r>
            <a:r>
              <a:rPr lang="en-US" altLang="ko-KR" dirty="0"/>
              <a:t>text</a:t>
            </a:r>
            <a:r>
              <a:rPr lang="ko-KR" altLang="en-US" dirty="0"/>
              <a:t>를 읽어주는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0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1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2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26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90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06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5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1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1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11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… : </a:t>
            </a:r>
            <a:r>
              <a:rPr lang="ko-KR" altLang="en-US" dirty="0"/>
              <a:t>가변 인자를 의미 </a:t>
            </a:r>
            <a:r>
              <a:rPr lang="en-US" altLang="ko-KR" dirty="0"/>
              <a:t>(method</a:t>
            </a:r>
            <a:r>
              <a:rPr lang="ko-KR" altLang="en-US" dirty="0"/>
              <a:t>를 호출할 때</a:t>
            </a:r>
            <a:r>
              <a:rPr lang="en-US" altLang="ko-KR" dirty="0"/>
              <a:t>, </a:t>
            </a:r>
            <a:r>
              <a:rPr lang="ko-KR" altLang="en-US" dirty="0"/>
              <a:t>인자의 개수를 유연하게 전달할 수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&gt; </a:t>
            </a:r>
            <a:r>
              <a:rPr lang="ko-KR" altLang="en-US" dirty="0"/>
              <a:t>내부적으로는 전달된 인자들이 배열로 처리됨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4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Goldfish </a:t>
            </a:r>
            <a:r>
              <a:rPr lang="ko-KR" altLang="en-US" dirty="0"/>
              <a:t>센서는 실제 하드웨어 센서와 동일하게 동작하지 않지만</a:t>
            </a:r>
            <a:r>
              <a:rPr lang="en-US" altLang="ko-KR" dirty="0"/>
              <a:t>, </a:t>
            </a:r>
            <a:r>
              <a:rPr lang="ko-KR" altLang="en-US" dirty="0"/>
              <a:t>개발 및 테스트 목적으로 센서 데이터를 </a:t>
            </a:r>
            <a:r>
              <a:rPr lang="ko-KR" altLang="en-US" dirty="0" err="1"/>
              <a:t>에뮬레이션한다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2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3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0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recipes4dev.tistory.com/154" TargetMode="External"/><Relationship Id="rId3" Type="http://schemas.openxmlformats.org/officeDocument/2006/relationships/hyperlink" Target="https://itmining.tistory.com/6" TargetMode="External"/><Relationship Id="rId7" Type="http://schemas.openxmlformats.org/officeDocument/2006/relationships/hyperlink" Target="https://brunch.co.kr/@mystoryg/8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reference/android/hardware/Sensor.html#TYPE_MAGNETIC_FIELD" TargetMode="External"/><Relationship Id="rId5" Type="http://schemas.openxmlformats.org/officeDocument/2006/relationships/hyperlink" Target="https://subscription.packtpub.com/book/mobile/9781785285509/1/ch01lvl1sec10/components-of-the-sensor-framework" TargetMode="External"/><Relationship Id="rId4" Type="http://schemas.openxmlformats.org/officeDocument/2006/relationships/hyperlink" Target="https://velog.io/@sms8377/Android-AsyncTask-%EC%82%AC%EC%9A%A9%EB%B2%95" TargetMode="External"/><Relationship Id="rId9" Type="http://schemas.openxmlformats.org/officeDocument/2006/relationships/hyperlink" Target="https://kchanguk.tistory.com/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Ch17 &amp; Ch18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CC0B337-1228-800A-3E7F-DDD39732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6" y="3232964"/>
            <a:ext cx="3489990" cy="34771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62C6E9-05DD-43D1-3387-86FC7AD83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571" y="879224"/>
            <a:ext cx="2821562" cy="3484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8FBBB3C-96B6-6702-ABF6-0904F7935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53429"/>
          <a:stretch/>
        </p:blipFill>
        <p:spPr>
          <a:xfrm>
            <a:off x="9046200" y="848535"/>
            <a:ext cx="2764800" cy="2289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방향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068" y="3318718"/>
            <a:ext cx="4116932" cy="32521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D7006D-B8F1-8E24-347C-37BE1AF1C857}"/>
              </a:ext>
            </a:extLst>
          </p:cNvPr>
          <p:cNvSpPr/>
          <p:nvPr/>
        </p:nvSpPr>
        <p:spPr>
          <a:xfrm>
            <a:off x="10341769" y="5901207"/>
            <a:ext cx="1254989" cy="97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CD0663-3402-D21B-B817-D98142302C1C}"/>
              </a:ext>
            </a:extLst>
          </p:cNvPr>
          <p:cNvSpPr/>
          <p:nvPr/>
        </p:nvSpPr>
        <p:spPr>
          <a:xfrm>
            <a:off x="4664364" y="1071359"/>
            <a:ext cx="1517361" cy="812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5930F-B961-9BA6-3CF9-85982B1ADB7C}"/>
              </a:ext>
            </a:extLst>
          </p:cNvPr>
          <p:cNvSpPr/>
          <p:nvPr/>
        </p:nvSpPr>
        <p:spPr>
          <a:xfrm>
            <a:off x="623888" y="4828008"/>
            <a:ext cx="2404394" cy="1925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BE71-5237-D0F9-55F6-7BE88935DB38}"/>
              </a:ext>
            </a:extLst>
          </p:cNvPr>
          <p:cNvSpPr txBox="1"/>
          <p:nvPr/>
        </p:nvSpPr>
        <p:spPr>
          <a:xfrm>
            <a:off x="825500" y="1076359"/>
            <a:ext cx="36651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가속도계 및 자력계 데이터 복사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onSensorChange(</a:t>
            </a:r>
            <a:r>
              <a:rPr lang="ko-KR" altLang="en-US" sz="800" dirty="0"/>
              <a:t> 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method</a:t>
            </a:r>
            <a:r>
              <a:rPr lang="ko-KR" altLang="en-US" sz="800" dirty="0"/>
              <a:t>가 호출될 때마다 </a:t>
            </a:r>
            <a:r>
              <a:rPr lang="en-US" altLang="ko-KR" sz="800" dirty="0" err="1"/>
              <a:t>event.values</a:t>
            </a:r>
            <a:r>
              <a:rPr lang="ko-KR" altLang="en-US" sz="800" dirty="0"/>
              <a:t>가 변경되므로 </a:t>
            </a:r>
            <a:r>
              <a:rPr lang="en-US" altLang="ko-KR" sz="800" dirty="0"/>
              <a:t>clone( ) method</a:t>
            </a:r>
            <a:r>
              <a:rPr lang="ko-KR" altLang="en-US" sz="800" dirty="0"/>
              <a:t>를 통해 </a:t>
            </a:r>
            <a:r>
              <a:rPr lang="en-US" altLang="ko-KR" sz="800" dirty="0"/>
              <a:t>Deep Copy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5B398-8671-B986-1964-7743C7BAFB07}"/>
              </a:ext>
            </a:extLst>
          </p:cNvPr>
          <p:cNvSpPr/>
          <p:nvPr/>
        </p:nvSpPr>
        <p:spPr>
          <a:xfrm>
            <a:off x="642938" y="5485464"/>
            <a:ext cx="3186112" cy="567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927A4-26D3-B264-01B3-D828F83C6452}"/>
              </a:ext>
            </a:extLst>
          </p:cNvPr>
          <p:cNvSpPr/>
          <p:nvPr/>
        </p:nvSpPr>
        <p:spPr>
          <a:xfrm>
            <a:off x="623888" y="6520661"/>
            <a:ext cx="1216818" cy="1167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291BCE-050C-B2A6-573F-369986384590}"/>
              </a:ext>
            </a:extLst>
          </p:cNvPr>
          <p:cNvCxnSpPr>
            <a:cxnSpLocks/>
            <a:stCxn id="35" idx="3"/>
            <a:endCxn id="29" idx="1"/>
          </p:cNvCxnSpPr>
          <p:nvPr/>
        </p:nvCxnSpPr>
        <p:spPr>
          <a:xfrm flipV="1">
            <a:off x="6486524" y="1247083"/>
            <a:ext cx="2540796" cy="19858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11DDA2-F9B6-F53C-D0B2-A9208E02E4BC}"/>
              </a:ext>
            </a:extLst>
          </p:cNvPr>
          <p:cNvSpPr/>
          <p:nvPr/>
        </p:nvSpPr>
        <p:spPr>
          <a:xfrm>
            <a:off x="9027320" y="1008265"/>
            <a:ext cx="921544" cy="47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CA1952-1286-45E4-8051-1D39BBCA2FC2}"/>
              </a:ext>
            </a:extLst>
          </p:cNvPr>
          <p:cNvSpPr/>
          <p:nvPr/>
        </p:nvSpPr>
        <p:spPr>
          <a:xfrm>
            <a:off x="4840576" y="1993063"/>
            <a:ext cx="2496055" cy="3072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47CA57-C2C3-DF07-228D-BFB38A115A71}"/>
              </a:ext>
            </a:extLst>
          </p:cNvPr>
          <p:cNvSpPr/>
          <p:nvPr/>
        </p:nvSpPr>
        <p:spPr>
          <a:xfrm>
            <a:off x="4840576" y="2300289"/>
            <a:ext cx="2496055" cy="3072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13D777-0460-E38C-D009-BE204E8ADD18}"/>
              </a:ext>
            </a:extLst>
          </p:cNvPr>
          <p:cNvSpPr/>
          <p:nvPr/>
        </p:nvSpPr>
        <p:spPr>
          <a:xfrm>
            <a:off x="4840576" y="2612324"/>
            <a:ext cx="2496055" cy="104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108BCA-2F8B-2BE2-F853-B4EF745C9FBD}"/>
              </a:ext>
            </a:extLst>
          </p:cNvPr>
          <p:cNvSpPr/>
          <p:nvPr/>
        </p:nvSpPr>
        <p:spPr>
          <a:xfrm>
            <a:off x="4840575" y="2820233"/>
            <a:ext cx="1645949" cy="8254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87C210-3514-364B-5F64-97E41DE09E1F}"/>
              </a:ext>
            </a:extLst>
          </p:cNvPr>
          <p:cNvSpPr/>
          <p:nvPr/>
        </p:nvSpPr>
        <p:spPr>
          <a:xfrm>
            <a:off x="10341769" y="6115365"/>
            <a:ext cx="1254989" cy="97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D04B81-5DB7-A891-84AA-3B4E29027D20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4490675" y="1387631"/>
            <a:ext cx="173689" cy="898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448DB9-C11C-C04F-C207-DF9DC4D667EC}"/>
              </a:ext>
            </a:extLst>
          </p:cNvPr>
          <p:cNvSpPr txBox="1"/>
          <p:nvPr/>
        </p:nvSpPr>
        <p:spPr>
          <a:xfrm>
            <a:off x="825500" y="1769457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회전 행렬 가져오기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가속도계 및 자력계 데이터를 실제 방향으로 변환하는 회전 행렬 생성</a:t>
            </a:r>
            <a:endParaRPr lang="en-US" altLang="ko-KR" sz="8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9F59AF0-44E4-3535-F637-7811EB288ACF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4490675" y="1988396"/>
            <a:ext cx="349901" cy="158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8F30806-EFDC-FAC2-D135-7FECCD5C8824}"/>
              </a:ext>
            </a:extLst>
          </p:cNvPr>
          <p:cNvSpPr txBox="1"/>
          <p:nvPr/>
        </p:nvSpPr>
        <p:spPr>
          <a:xfrm>
            <a:off x="825499" y="2313401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방향 좌표계 변환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스마트폰 화면 기준의 좌표계를 지구 좌표계로 변환 </a:t>
            </a:r>
            <a:r>
              <a:rPr lang="en-US" altLang="ko-KR" sz="800" dirty="0"/>
              <a:t>(Y – Z </a:t>
            </a:r>
            <a:r>
              <a:rPr lang="ko-KR" altLang="en-US" sz="800" dirty="0"/>
              <a:t>축 변환</a:t>
            </a:r>
            <a:r>
              <a:rPr lang="en-US" altLang="ko-KR" sz="800" dirty="0"/>
              <a:t>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6416889-5FC5-E5D9-C118-FB2B5723113F}"/>
              </a:ext>
            </a:extLst>
          </p:cNvPr>
          <p:cNvCxnSpPr>
            <a:cxnSpLocks/>
            <a:stCxn id="47" idx="3"/>
            <a:endCxn id="33" idx="1"/>
          </p:cNvCxnSpPr>
          <p:nvPr/>
        </p:nvCxnSpPr>
        <p:spPr>
          <a:xfrm flipV="1">
            <a:off x="4490674" y="2453902"/>
            <a:ext cx="349902" cy="784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B8B0CF7-6F83-91FE-688A-6F9767A98B68}"/>
              </a:ext>
            </a:extLst>
          </p:cNvPr>
          <p:cNvSpPr txBox="1"/>
          <p:nvPr/>
        </p:nvSpPr>
        <p:spPr>
          <a:xfrm>
            <a:off x="3190875" y="2799498"/>
            <a:ext cx="1299799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values: </a:t>
            </a:r>
            <a:r>
              <a:rPr lang="ko-KR" altLang="en-US" sz="800" b="1" dirty="0"/>
              <a:t>방향 데이터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935933E-CC44-69A0-3F0E-8ECB5FC4A14C}"/>
              </a:ext>
            </a:extLst>
          </p:cNvPr>
          <p:cNvCxnSpPr>
            <a:cxnSpLocks/>
            <a:stCxn id="56" idx="3"/>
            <a:endCxn id="34" idx="1"/>
          </p:cNvCxnSpPr>
          <p:nvPr/>
        </p:nvCxnSpPr>
        <p:spPr>
          <a:xfrm flipV="1">
            <a:off x="4490674" y="2664665"/>
            <a:ext cx="349902" cy="2614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9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Dice Shaker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20F66-BE78-FF87-BE27-0FE6ED84E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958851"/>
            <a:ext cx="3678332" cy="393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FEEB89-C298-86B5-07E6-88CB1EA3C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427" y="963342"/>
            <a:ext cx="3416173" cy="22741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E0EEE8-1CC9-01BB-3636-CD78189C1AEB}"/>
              </a:ext>
            </a:extLst>
          </p:cNvPr>
          <p:cNvSpPr/>
          <p:nvPr/>
        </p:nvSpPr>
        <p:spPr>
          <a:xfrm>
            <a:off x="4318796" y="1401533"/>
            <a:ext cx="2613838" cy="1068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0378C-5F11-853F-0D37-A5D3285DFF6F}"/>
              </a:ext>
            </a:extLst>
          </p:cNvPr>
          <p:cNvSpPr txBox="1"/>
          <p:nvPr/>
        </p:nvSpPr>
        <p:spPr>
          <a:xfrm>
            <a:off x="4318796" y="3316399"/>
            <a:ext cx="3275804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가속도계의 </a:t>
            </a:r>
            <a:r>
              <a:rPr lang="en-US" altLang="ko-KR" sz="800" dirty="0"/>
              <a:t>X, Y, Z </a:t>
            </a:r>
            <a:r>
              <a:rPr lang="ko-KR" altLang="en-US" sz="800" dirty="0"/>
              <a:t>좌표 각각의 가속도 제곱의 합이 </a:t>
            </a:r>
            <a:r>
              <a:rPr lang="en-US" altLang="ko-KR" sz="800" dirty="0"/>
              <a:t>5 </a:t>
            </a:r>
            <a:r>
              <a:rPr lang="ko-KR" altLang="en-US" sz="800" dirty="0"/>
              <a:t>초과인 경우</a:t>
            </a:r>
            <a:r>
              <a:rPr lang="en-US" altLang="ko-KR" sz="800" dirty="0"/>
              <a:t>, random</a:t>
            </a:r>
            <a:r>
              <a:rPr lang="ko-KR" altLang="en-US" sz="800" dirty="0"/>
              <a:t>으로 숫자를 변경</a:t>
            </a:r>
            <a:endParaRPr lang="en-US" altLang="ko-KR" sz="800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E403378-C9EE-5344-38D3-DA984E4F83A9}"/>
              </a:ext>
            </a:extLst>
          </p:cNvPr>
          <p:cNvCxnSpPr>
            <a:cxnSpLocks/>
            <a:stCxn id="2" idx="1"/>
            <a:endCxn id="3" idx="1"/>
          </p:cNvCxnSpPr>
          <p:nvPr/>
        </p:nvCxnSpPr>
        <p:spPr>
          <a:xfrm rot="10800000" flipV="1">
            <a:off x="4318796" y="1935704"/>
            <a:ext cx="12700" cy="1599634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20B3D86-FCB1-8CB7-2235-F8FA1A5A57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950"/>
          <a:stretch/>
        </p:blipFill>
        <p:spPr>
          <a:xfrm>
            <a:off x="7873205" y="958851"/>
            <a:ext cx="2261395" cy="2384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D6D21F-627C-19C2-F8AB-D26B0B96A2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70"/>
          <a:stretch/>
        </p:blipFill>
        <p:spPr>
          <a:xfrm>
            <a:off x="7873205" y="3686630"/>
            <a:ext cx="2261395" cy="2418442"/>
          </a:xfrm>
          <a:prstGeom prst="rect">
            <a:avLst/>
          </a:prstGeom>
        </p:spPr>
      </p:pic>
      <p:pic>
        <p:nvPicPr>
          <p:cNvPr id="18" name="Screen_recording_20240619_012404">
            <a:hlinkClick r:id="" action="ppaction://media"/>
            <a:extLst>
              <a:ext uri="{FF2B5EF4-FFF2-40B4-BE49-F238E27FC236}">
                <a16:creationId xmlns:a16="http://schemas.microsoft.com/office/drawing/2014/main" id="{5F4E341F-979A-C44E-527F-9FD913A61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52100" y="816349"/>
            <a:ext cx="1358899" cy="24158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4ED58D-6860-550E-C4C3-B554AF8E182D}"/>
              </a:ext>
            </a:extLst>
          </p:cNvPr>
          <p:cNvSpPr/>
          <p:nvPr/>
        </p:nvSpPr>
        <p:spPr>
          <a:xfrm>
            <a:off x="9048749" y="2841213"/>
            <a:ext cx="979509" cy="877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8EFF5A-816F-EA86-A75B-CF4092B46F29}"/>
              </a:ext>
            </a:extLst>
          </p:cNvPr>
          <p:cNvSpPr/>
          <p:nvPr/>
        </p:nvSpPr>
        <p:spPr>
          <a:xfrm>
            <a:off x="9048749" y="5591728"/>
            <a:ext cx="979509" cy="877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DE891E-16C6-E2B4-EC8A-706847F12E59}"/>
              </a:ext>
            </a:extLst>
          </p:cNvPr>
          <p:cNvSpPr txBox="1"/>
          <p:nvPr/>
        </p:nvSpPr>
        <p:spPr>
          <a:xfrm>
            <a:off x="7873205" y="3433419"/>
            <a:ext cx="1175544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/>
              <a:t>정면으로 든 상태</a:t>
            </a:r>
            <a:endParaRPr lang="en-US" altLang="ko-KR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7A4C9-B911-3669-1DBB-651B320B91B5}"/>
              </a:ext>
            </a:extLst>
          </p:cNvPr>
          <p:cNvSpPr txBox="1"/>
          <p:nvPr/>
        </p:nvSpPr>
        <p:spPr>
          <a:xfrm>
            <a:off x="7873205" y="705640"/>
            <a:ext cx="1175544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기울여서 든 상태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9864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id="{C740F47D-CD9E-8087-0F3B-7ABC445236FA}"/>
              </a:ext>
            </a:extLst>
          </p:cNvPr>
          <p:cNvSpPr/>
          <p:nvPr/>
        </p:nvSpPr>
        <p:spPr>
          <a:xfrm>
            <a:off x="2990850" y="4625486"/>
            <a:ext cx="990600" cy="400119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cartItems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805180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로그인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쇼핑앱에서 로그인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제품 목록 및 상세 정보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제품 목록을 볼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각 제품에 대한 상세 정보를 확인 </a:t>
            </a:r>
            <a:r>
              <a:rPr lang="en-US" altLang="ko-KR" sz="1000" dirty="0"/>
              <a:t>(</a:t>
            </a:r>
            <a:r>
              <a:rPr lang="ko-KR" altLang="en-US" sz="1000" dirty="0"/>
              <a:t>가격</a:t>
            </a:r>
            <a:r>
              <a:rPr lang="en-US" altLang="ko-KR" sz="1000" dirty="0"/>
              <a:t>, </a:t>
            </a:r>
            <a:r>
              <a:rPr lang="ko-KR" altLang="en-US" sz="1000" dirty="0"/>
              <a:t>설명</a:t>
            </a:r>
            <a:r>
              <a:rPr lang="en-US" altLang="ko-KR" sz="1000" dirty="0"/>
              <a:t>, </a:t>
            </a:r>
            <a:r>
              <a:rPr lang="ko-KR" altLang="en-US" sz="1000" dirty="0"/>
              <a:t>사진 등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장바구니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사용자가 원하는 제품을 장바구니에 추가하고 관리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F662A-29AB-19D0-6992-53DAA3222B2B}"/>
              </a:ext>
            </a:extLst>
          </p:cNvPr>
          <p:cNvSpPr txBox="1"/>
          <p:nvPr/>
        </p:nvSpPr>
        <p:spPr>
          <a:xfrm>
            <a:off x="311150" y="2483753"/>
            <a:ext cx="5575300" cy="130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전체적인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구조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전역변수인 </a:t>
            </a:r>
            <a:r>
              <a:rPr lang="en-US" altLang="ko-KR" sz="1000" dirty="0"/>
              <a:t>products, cartItems</a:t>
            </a:r>
            <a:r>
              <a:rPr lang="ko-KR" altLang="en-US" sz="1000" dirty="0"/>
              <a:t>를 공유하는 </a:t>
            </a:r>
            <a:r>
              <a:rPr lang="en-US" altLang="ko-KR" sz="1000" dirty="0"/>
              <a:t>4</a:t>
            </a:r>
            <a:r>
              <a:rPr lang="ko-KR" altLang="en-US" sz="1000" dirty="0"/>
              <a:t>개의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로 구성</a:t>
            </a:r>
            <a:br>
              <a:rPr lang="en-US" altLang="ko-KR" sz="1000" dirty="0"/>
            </a:br>
            <a:r>
              <a:rPr lang="en-US" altLang="ko-KR" sz="1000" dirty="0"/>
              <a:t>products: </a:t>
            </a:r>
            <a:r>
              <a:rPr lang="ko-KR" altLang="en-US" sz="1000" dirty="0"/>
              <a:t>전체 제품들이 저장된 </a:t>
            </a:r>
            <a:r>
              <a:rPr lang="en-US" altLang="ko-KR" sz="1000" dirty="0"/>
              <a:t>ArrayList</a:t>
            </a:r>
            <a:br>
              <a:rPr lang="en-US" altLang="ko-KR" sz="1000" dirty="0"/>
            </a:br>
            <a:r>
              <a:rPr lang="en-US" altLang="ko-KR" sz="1000" dirty="0"/>
              <a:t>cartItems: </a:t>
            </a:r>
            <a:r>
              <a:rPr lang="ko-KR" altLang="en-US" sz="1000" dirty="0"/>
              <a:t>장바구니에 저장된 제품들이 저장된 </a:t>
            </a:r>
            <a:r>
              <a:rPr lang="en-US" altLang="ko-KR" sz="1000" dirty="0"/>
              <a:t>ArrayList</a:t>
            </a:r>
            <a:br>
              <a:rPr lang="en-US" altLang="ko-KR" sz="1200" dirty="0"/>
            </a:br>
            <a:endParaRPr lang="en-US" altLang="ko-KR" sz="1000" dirty="0"/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D6863832-2288-2FAF-2295-26AC12295D40}"/>
              </a:ext>
            </a:extLst>
          </p:cNvPr>
          <p:cNvSpPr/>
          <p:nvPr/>
        </p:nvSpPr>
        <p:spPr>
          <a:xfrm>
            <a:off x="2990850" y="4257297"/>
            <a:ext cx="990600" cy="400119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products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532A0C3F-8ED6-496C-39D0-05A2C87BC21E}"/>
              </a:ext>
            </a:extLst>
          </p:cNvPr>
          <p:cNvSpPr/>
          <p:nvPr/>
        </p:nvSpPr>
        <p:spPr>
          <a:xfrm>
            <a:off x="471488" y="3722299"/>
            <a:ext cx="1587500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LoginActivity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로그인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57F19D-0B1D-E915-FA19-1EAFFFD18204}"/>
              </a:ext>
            </a:extLst>
          </p:cNvPr>
          <p:cNvSpPr/>
          <p:nvPr/>
        </p:nvSpPr>
        <p:spPr>
          <a:xfrm>
            <a:off x="2714625" y="3860800"/>
            <a:ext cx="1543050" cy="1271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>
            <a:extLst>
              <a:ext uri="{FF2B5EF4-FFF2-40B4-BE49-F238E27FC236}">
                <a16:creationId xmlns:a16="http://schemas.microsoft.com/office/drawing/2014/main" id="{B814D082-373D-0D52-FA27-B95C29A7A316}"/>
              </a:ext>
            </a:extLst>
          </p:cNvPr>
          <p:cNvSpPr/>
          <p:nvPr/>
        </p:nvSpPr>
        <p:spPr>
          <a:xfrm>
            <a:off x="471488" y="4764443"/>
            <a:ext cx="1763712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ProductDetail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제품 상세정보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DC3DE6C9-55AF-01B2-BE90-3021A38A4175}"/>
              </a:ext>
            </a:extLst>
          </p:cNvPr>
          <p:cNvSpPr/>
          <p:nvPr/>
        </p:nvSpPr>
        <p:spPr>
          <a:xfrm>
            <a:off x="4813300" y="4666182"/>
            <a:ext cx="1587500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cartActivity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장바구니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구름 13">
            <a:extLst>
              <a:ext uri="{FF2B5EF4-FFF2-40B4-BE49-F238E27FC236}">
                <a16:creationId xmlns:a16="http://schemas.microsoft.com/office/drawing/2014/main" id="{050BC3B7-F9E8-A2AA-C78D-09101DD132A2}"/>
              </a:ext>
            </a:extLst>
          </p:cNvPr>
          <p:cNvSpPr/>
          <p:nvPr/>
        </p:nvSpPr>
        <p:spPr>
          <a:xfrm>
            <a:off x="4737100" y="3670149"/>
            <a:ext cx="1587500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MainActivity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메인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1A58A-D238-B785-110F-2FF3B83CA5D1}"/>
              </a:ext>
            </a:extLst>
          </p:cNvPr>
          <p:cNvSpPr txBox="1"/>
          <p:nvPr/>
        </p:nvSpPr>
        <p:spPr>
          <a:xfrm>
            <a:off x="2714625" y="3819991"/>
            <a:ext cx="109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static ArrayList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B8186-8F8C-DFCD-D8A9-54577F0BDFC4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>
            <a:off x="2057665" y="4089828"/>
            <a:ext cx="656960" cy="406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32FA13-CD39-67CB-1A65-AC48B1D1F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20900" y="4496386"/>
            <a:ext cx="593725" cy="394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66981DE-8D97-0EC8-386B-A66D34031528}"/>
              </a:ext>
            </a:extLst>
          </p:cNvPr>
          <p:cNvCxnSpPr>
            <a:cxnSpLocks/>
            <a:stCxn id="14" idx="2"/>
            <a:endCxn id="9" idx="3"/>
          </p:cNvCxnSpPr>
          <p:nvPr/>
        </p:nvCxnSpPr>
        <p:spPr>
          <a:xfrm flipH="1">
            <a:off x="4257675" y="4037678"/>
            <a:ext cx="484349" cy="4587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1E5E6B4-6A86-8D53-349F-E1DFC5627CCF}"/>
              </a:ext>
            </a:extLst>
          </p:cNvPr>
          <p:cNvCxnSpPr>
            <a:cxnSpLocks/>
            <a:stCxn id="13" idx="2"/>
            <a:endCxn id="9" idx="3"/>
          </p:cNvCxnSpPr>
          <p:nvPr/>
        </p:nvCxnSpPr>
        <p:spPr>
          <a:xfrm flipH="1" flipV="1">
            <a:off x="4257675" y="4496386"/>
            <a:ext cx="560549" cy="537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3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톰캣</a:t>
            </a:r>
            <a:r>
              <a:rPr lang="ko-KR" altLang="en-US" sz="1500" dirty="0"/>
              <a:t> 서버 사용 </a:t>
            </a:r>
            <a:r>
              <a:rPr lang="en-US" altLang="ko-KR" sz="1500" dirty="0"/>
              <a:t>(Apache Tomcat)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4398010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계정 정보 관리를 위해 </a:t>
            </a:r>
            <a:r>
              <a:rPr lang="en-US" altLang="ko-KR" sz="1000" dirty="0"/>
              <a:t>Tomcat Server </a:t>
            </a:r>
            <a:r>
              <a:rPr lang="ko-KR" altLang="en-US" sz="1000" dirty="0"/>
              <a:t>사용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로그인 화면에서 사용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Apache Tomcat </a:t>
            </a:r>
            <a:r>
              <a:rPr lang="ko-KR" altLang="en-US" sz="1000" b="1" dirty="0"/>
              <a:t>선정 이유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사용자 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무료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간단한 웹 서버가 내장되어 여러 테스트 가능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BD125C-C663-9F04-759B-F50979B73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42" y="3074755"/>
            <a:ext cx="3502364" cy="2355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8C619C-EDD8-6E61-8689-048555126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43" y="1319086"/>
            <a:ext cx="4045498" cy="10653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C9D611-3EBD-A7B8-6E24-A30591B0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8" y="2863183"/>
            <a:ext cx="5064862" cy="27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C2688-4557-A5DF-CF1A-359AA9DAD6C0}"/>
              </a:ext>
            </a:extLst>
          </p:cNvPr>
          <p:cNvSpPr txBox="1"/>
          <p:nvPr/>
        </p:nvSpPr>
        <p:spPr>
          <a:xfrm>
            <a:off x="0" y="6506494"/>
            <a:ext cx="8051800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WAS (Web Application Server): Web </a:t>
            </a:r>
            <a:r>
              <a:rPr lang="ko-KR" altLang="en-US" sz="600" dirty="0"/>
              <a:t>서버와 </a:t>
            </a:r>
            <a:r>
              <a:rPr lang="en-US" altLang="ko-KR" sz="600" dirty="0"/>
              <a:t>Web </a:t>
            </a:r>
            <a:r>
              <a:rPr lang="ko-KR" altLang="en-US" sz="600" dirty="0"/>
              <a:t>컨테이너의 결합으로 이루어진 </a:t>
            </a:r>
            <a:r>
              <a:rPr lang="en-US" altLang="ko-KR" sz="600" dirty="0"/>
              <a:t>SW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JSP (Java Server Page): </a:t>
            </a:r>
            <a:r>
              <a:rPr lang="ko-KR" altLang="en-US" sz="600" dirty="0"/>
              <a:t>서버에서 실행하는 </a:t>
            </a:r>
            <a:r>
              <a:rPr lang="en-US" altLang="ko-KR" sz="600" dirty="0"/>
              <a:t>Java </a:t>
            </a:r>
            <a:r>
              <a:rPr lang="ko-KR" altLang="en-US" sz="600" dirty="0"/>
              <a:t>페이지</a:t>
            </a:r>
            <a:endParaRPr lang="en-US" altLang="ko-KR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50010-6A8B-8D37-2A16-D5E1C308E599}"/>
              </a:ext>
            </a:extLst>
          </p:cNvPr>
          <p:cNvSpPr txBox="1"/>
          <p:nvPr/>
        </p:nvSpPr>
        <p:spPr>
          <a:xfrm>
            <a:off x="5895842" y="911081"/>
            <a:ext cx="207975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Tomcat/Webapps/SHOP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3D077-11D1-AA87-7C53-46BCF744E99B}"/>
              </a:ext>
            </a:extLst>
          </p:cNvPr>
          <p:cNvSpPr txBox="1"/>
          <p:nvPr/>
        </p:nvSpPr>
        <p:spPr>
          <a:xfrm>
            <a:off x="5895842" y="1085955"/>
            <a:ext cx="313385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Webapps</a:t>
            </a:r>
            <a:r>
              <a:rPr lang="en-US" altLang="ko-KR" sz="800" dirty="0"/>
              <a:t>: Tomcat</a:t>
            </a:r>
            <a:r>
              <a:rPr lang="ko-KR" altLang="en-US" sz="800" dirty="0"/>
              <a:t>이 제공하는 </a:t>
            </a:r>
            <a:r>
              <a:rPr lang="en-US" altLang="ko-KR" sz="800" dirty="0"/>
              <a:t>Web application</a:t>
            </a:r>
            <a:r>
              <a:rPr lang="ko-KR" altLang="en-US" sz="800" dirty="0"/>
              <a:t>의 기본 위치</a:t>
            </a:r>
            <a:endParaRPr lang="en-US" altLang="ko-KR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06B054-A5D4-3E2E-6770-EF621EBAF458}"/>
              </a:ext>
            </a:extLst>
          </p:cNvPr>
          <p:cNvSpPr/>
          <p:nvPr/>
        </p:nvSpPr>
        <p:spPr>
          <a:xfrm>
            <a:off x="6935719" y="2256708"/>
            <a:ext cx="3005621" cy="1277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35D7E8-5682-471A-22D8-FA95BAE470C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191375" y="2384466"/>
            <a:ext cx="455649" cy="6902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3AB37D-BA5A-C543-90D3-4A644F8445CA}"/>
              </a:ext>
            </a:extLst>
          </p:cNvPr>
          <p:cNvSpPr/>
          <p:nvPr/>
        </p:nvSpPr>
        <p:spPr>
          <a:xfrm>
            <a:off x="5895842" y="3074755"/>
            <a:ext cx="3502364" cy="23555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5F025A-AF96-004D-805E-B4A75DDA0AB1}"/>
              </a:ext>
            </a:extLst>
          </p:cNvPr>
          <p:cNvSpPr/>
          <p:nvPr/>
        </p:nvSpPr>
        <p:spPr>
          <a:xfrm>
            <a:off x="3511550" y="3429000"/>
            <a:ext cx="1411995" cy="594232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84C4F4-95CB-D2EE-C83F-91B1C738B4BB}"/>
              </a:ext>
            </a:extLst>
          </p:cNvPr>
          <p:cNvSpPr/>
          <p:nvPr/>
        </p:nvSpPr>
        <p:spPr>
          <a:xfrm>
            <a:off x="474878" y="3454400"/>
            <a:ext cx="2276967" cy="438150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392D37-5B49-07C6-45EC-782C7C2CF0A4}"/>
              </a:ext>
            </a:extLst>
          </p:cNvPr>
          <p:cNvSpPr/>
          <p:nvPr/>
        </p:nvSpPr>
        <p:spPr>
          <a:xfrm>
            <a:off x="474879" y="3892550"/>
            <a:ext cx="1176122" cy="476250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947A20-10A6-5681-5962-ADBA9B848D5E}"/>
              </a:ext>
            </a:extLst>
          </p:cNvPr>
          <p:cNvSpPr/>
          <p:nvPr/>
        </p:nvSpPr>
        <p:spPr>
          <a:xfrm>
            <a:off x="1651001" y="3892550"/>
            <a:ext cx="699293" cy="187325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B6FA8FB-F5D2-FCDE-FDB5-EBCB85472B57}"/>
              </a:ext>
            </a:extLst>
          </p:cNvPr>
          <p:cNvSpPr/>
          <p:nvPr/>
        </p:nvSpPr>
        <p:spPr>
          <a:xfrm rot="5400000">
            <a:off x="2457405" y="3785437"/>
            <a:ext cx="187325" cy="401551"/>
          </a:xfrm>
          <a:prstGeom prst="rtTriangle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7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F53A6-469F-D26C-8923-911FBD21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528567"/>
            <a:ext cx="3599175" cy="982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7426C-28D8-3BAA-64BE-6E4903ECCCB2}"/>
              </a:ext>
            </a:extLst>
          </p:cNvPr>
          <p:cNvSpPr txBox="1"/>
          <p:nvPr/>
        </p:nvSpPr>
        <p:spPr>
          <a:xfrm>
            <a:off x="311150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/res/xml/network_security_config.xml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925D4-0925-0D0D-6FF8-687F3C519E18}"/>
              </a:ext>
            </a:extLst>
          </p:cNvPr>
          <p:cNvSpPr txBox="1"/>
          <p:nvPr/>
        </p:nvSpPr>
        <p:spPr>
          <a:xfrm>
            <a:off x="4108986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AndroidManifest.xml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17E15-2B9C-5A4B-29CB-928FAC1D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736" y="1528567"/>
            <a:ext cx="4080539" cy="4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4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D139C-6EC8-27AA-49F0-6ABBA04D7935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로그인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CFA547-AB43-2CDE-363F-FE7F0D6D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038" y="1066996"/>
            <a:ext cx="1832262" cy="32573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E31E-995B-9834-456A-DDC00614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01" y="2953142"/>
            <a:ext cx="2993229" cy="3612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2E0BDD-EFC1-1C5F-A13B-255660D69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322" y="1066996"/>
            <a:ext cx="3705618" cy="5499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AEEBE4-97A9-0609-2AEC-B604F1FBE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901" y="1066996"/>
            <a:ext cx="2482037" cy="1669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C62AA-AAE2-A6F4-4DB0-CFDE50EC21E4}"/>
              </a:ext>
            </a:extLst>
          </p:cNvPr>
          <p:cNvSpPr txBox="1"/>
          <p:nvPr/>
        </p:nvSpPr>
        <p:spPr>
          <a:xfrm>
            <a:off x="1119140" y="2718109"/>
            <a:ext cx="109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LoginActivity.java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D1D610-6EC7-252A-CAAC-EA363216BA81}"/>
              </a:ext>
            </a:extLst>
          </p:cNvPr>
          <p:cNvCxnSpPr>
            <a:cxnSpLocks/>
          </p:cNvCxnSpPr>
          <p:nvPr/>
        </p:nvCxnSpPr>
        <p:spPr>
          <a:xfrm>
            <a:off x="1682750" y="5815075"/>
            <a:ext cx="1877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0545131-91EE-0CD7-BC11-ADF5475FB4E2}"/>
              </a:ext>
            </a:extLst>
          </p:cNvPr>
          <p:cNvCxnSpPr>
            <a:cxnSpLocks/>
          </p:cNvCxnSpPr>
          <p:nvPr/>
        </p:nvCxnSpPr>
        <p:spPr>
          <a:xfrm>
            <a:off x="1801813" y="6191314"/>
            <a:ext cx="1527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8C9C72-C3F5-2270-CB8A-54A8BB6F49BC}"/>
              </a:ext>
            </a:extLst>
          </p:cNvPr>
          <p:cNvSpPr/>
          <p:nvPr/>
        </p:nvSpPr>
        <p:spPr>
          <a:xfrm>
            <a:off x="4373910" y="4757738"/>
            <a:ext cx="3577030" cy="17192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05B6A-C626-400B-9FC9-CE419C5601A3}"/>
              </a:ext>
            </a:extLst>
          </p:cNvPr>
          <p:cNvSpPr txBox="1"/>
          <p:nvPr/>
        </p:nvSpPr>
        <p:spPr>
          <a:xfrm>
            <a:off x="1119140" y="834557"/>
            <a:ext cx="22098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Tomcat/Webapps/SHOP/login.jsp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D1C95A-657C-AED2-95C2-9067342CB63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328988" y="5617369"/>
            <a:ext cx="1044922" cy="5286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1751037-855A-9256-6D42-69288DF04FA9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559969" y="2867818"/>
            <a:ext cx="813941" cy="29019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3DF8DB-F797-2AE4-E931-611F9B3CCB69}"/>
              </a:ext>
            </a:extLst>
          </p:cNvPr>
          <p:cNvSpPr txBox="1"/>
          <p:nvPr/>
        </p:nvSpPr>
        <p:spPr>
          <a:xfrm>
            <a:off x="8087132" y="4750682"/>
            <a:ext cx="4104868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로그인 결과에 따른 처리 수행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로그인 성공</a:t>
            </a:r>
            <a:r>
              <a:rPr lang="en-US" altLang="ko-KR" sz="800" dirty="0"/>
              <a:t>: SharedPreferences</a:t>
            </a:r>
            <a:r>
              <a:rPr lang="ko-KR" altLang="en-US" sz="800" dirty="0"/>
              <a:t>에 사용자 </a:t>
            </a:r>
            <a:r>
              <a:rPr lang="en-US" altLang="ko-KR" sz="800" dirty="0"/>
              <a:t>ID </a:t>
            </a:r>
            <a:r>
              <a:rPr lang="ko-KR" altLang="en-US" sz="800" dirty="0"/>
              <a:t>정보를 저장하고 메인 화면으로 이동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로그인 실패</a:t>
            </a:r>
            <a:r>
              <a:rPr lang="en-US" altLang="ko-KR" sz="800" dirty="0"/>
              <a:t>: </a:t>
            </a:r>
            <a:r>
              <a:rPr lang="ko-KR" altLang="en-US" sz="800" dirty="0"/>
              <a:t>로그인 실패 </a:t>
            </a:r>
            <a:r>
              <a:rPr lang="en-US" altLang="ko-KR" sz="800" dirty="0"/>
              <a:t>Toast </a:t>
            </a:r>
            <a:r>
              <a:rPr lang="ko-KR" altLang="en-US" sz="800" dirty="0"/>
              <a:t>메시지 표시</a:t>
            </a:r>
            <a:endParaRPr lang="en-US" altLang="ko-KR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E73DB-ABC9-E997-6117-435C0883D4D7}"/>
              </a:ext>
            </a:extLst>
          </p:cNvPr>
          <p:cNvSpPr txBox="1"/>
          <p:nvPr/>
        </p:nvSpPr>
        <p:spPr>
          <a:xfrm>
            <a:off x="7950941" y="1087768"/>
            <a:ext cx="2120160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로그인 정보 확인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Tomcat </a:t>
            </a:r>
            <a:r>
              <a:rPr lang="ko-KR" altLang="en-US" sz="800" dirty="0"/>
              <a:t>서버의 </a:t>
            </a:r>
            <a:r>
              <a:rPr lang="en-US" altLang="ko-KR" sz="800" dirty="0"/>
              <a:t>login.jsp URL</a:t>
            </a:r>
            <a:r>
              <a:rPr lang="ko-KR" altLang="en-US" sz="800" dirty="0"/>
              <a:t>과 연결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로그인 정보를 </a:t>
            </a:r>
            <a:r>
              <a:rPr lang="en-US" altLang="ko-KR" sz="800" dirty="0"/>
              <a:t>login.jsp</a:t>
            </a:r>
            <a:r>
              <a:rPr lang="ko-KR" altLang="en-US" sz="800" dirty="0"/>
              <a:t>에 전달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서버로부터 로그인 확인 결과 받기</a:t>
            </a:r>
            <a:endParaRPr lang="en-US" altLang="ko-KR" sz="800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A4F1914-5AF5-CB3C-8A6C-26ED994537C8}"/>
              </a:ext>
            </a:extLst>
          </p:cNvPr>
          <p:cNvCxnSpPr>
            <a:cxnSpLocks/>
          </p:cNvCxnSpPr>
          <p:nvPr/>
        </p:nvCxnSpPr>
        <p:spPr>
          <a:xfrm>
            <a:off x="7950940" y="4903673"/>
            <a:ext cx="136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FD2646-079D-155A-60E1-829761B8D885}"/>
              </a:ext>
            </a:extLst>
          </p:cNvPr>
          <p:cNvSpPr/>
          <p:nvPr/>
        </p:nvSpPr>
        <p:spPr>
          <a:xfrm>
            <a:off x="4373910" y="1066996"/>
            <a:ext cx="3577030" cy="36016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4FA1521-ACA5-07F0-15BE-FB9419C6069E}"/>
              </a:ext>
            </a:extLst>
          </p:cNvPr>
          <p:cNvSpPr/>
          <p:nvPr/>
        </p:nvSpPr>
        <p:spPr>
          <a:xfrm>
            <a:off x="4655408" y="1352547"/>
            <a:ext cx="2824892" cy="711089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A0FD6D1-E414-C3F7-AE0B-2D9DA149BBEB}"/>
              </a:ext>
            </a:extLst>
          </p:cNvPr>
          <p:cNvCxnSpPr>
            <a:cxnSpLocks/>
          </p:cNvCxnSpPr>
          <p:nvPr/>
        </p:nvCxnSpPr>
        <p:spPr>
          <a:xfrm flipH="1">
            <a:off x="3167063" y="1543050"/>
            <a:ext cx="1488345" cy="1571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AB8E99-BCA8-183F-E91D-33D7D382BD45}"/>
              </a:ext>
            </a:extLst>
          </p:cNvPr>
          <p:cNvSpPr/>
          <p:nvPr/>
        </p:nvSpPr>
        <p:spPr>
          <a:xfrm>
            <a:off x="1345962" y="1565670"/>
            <a:ext cx="1821101" cy="305993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6ED38E-2B5D-DA32-ED19-497840DD9CD8}"/>
              </a:ext>
            </a:extLst>
          </p:cNvPr>
          <p:cNvSpPr/>
          <p:nvPr/>
        </p:nvSpPr>
        <p:spPr>
          <a:xfrm>
            <a:off x="4655408" y="2167023"/>
            <a:ext cx="2824892" cy="128102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E86A6DD-A9A5-5E9F-4072-269E1999798D}"/>
              </a:ext>
            </a:extLst>
          </p:cNvPr>
          <p:cNvCxnSpPr>
            <a:cxnSpLocks/>
          </p:cNvCxnSpPr>
          <p:nvPr/>
        </p:nvCxnSpPr>
        <p:spPr>
          <a:xfrm>
            <a:off x="2316031" y="2219387"/>
            <a:ext cx="1438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99BCB49-07EF-67CA-A296-B2681C1F5B07}"/>
              </a:ext>
            </a:extLst>
          </p:cNvPr>
          <p:cNvCxnSpPr>
            <a:cxnSpLocks/>
          </p:cNvCxnSpPr>
          <p:nvPr/>
        </p:nvCxnSpPr>
        <p:spPr>
          <a:xfrm>
            <a:off x="2316031" y="2512281"/>
            <a:ext cx="1438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4C5B3B8-AA0B-2C44-A472-DC8E73D3166D}"/>
              </a:ext>
            </a:extLst>
          </p:cNvPr>
          <p:cNvCxnSpPr>
            <a:cxnSpLocks/>
          </p:cNvCxnSpPr>
          <p:nvPr/>
        </p:nvCxnSpPr>
        <p:spPr>
          <a:xfrm>
            <a:off x="2450307" y="2219387"/>
            <a:ext cx="0" cy="29289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91BA07-0732-C431-59F8-B4596140B1A5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455069" y="2359819"/>
            <a:ext cx="2200339" cy="4477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8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ECA016-6DBF-AB4F-B56D-13685349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59800"/>
            <a:ext cx="3170682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FB8A56-01A1-BA2A-0FAF-E99FB249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019" y="9598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44315-1D34-1E21-4EA5-D43F0E27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839" y="959800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4875BD-A9BB-B5D6-FDE4-7E35D61B4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538" y="959800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407CBB-F307-DBE2-1F2D-D48CDAFD1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22" y="959800"/>
            <a:ext cx="3549378" cy="556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4D3F7-E0AC-6BC8-E3D7-4CDA4468C4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053"/>
          <a:stretch/>
        </p:blipFill>
        <p:spPr>
          <a:xfrm>
            <a:off x="9388071" y="3798934"/>
            <a:ext cx="1598170" cy="2040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93382C-38AE-D4ED-F891-F4E78C0A15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508"/>
          <a:stretch/>
        </p:blipFill>
        <p:spPr>
          <a:xfrm>
            <a:off x="7601019" y="3802623"/>
            <a:ext cx="1598170" cy="28395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7B6D52-A3F2-0366-23D3-4E42034DEB12}"/>
              </a:ext>
            </a:extLst>
          </p:cNvPr>
          <p:cNvSpPr/>
          <p:nvPr/>
        </p:nvSpPr>
        <p:spPr>
          <a:xfrm>
            <a:off x="3844403" y="2733514"/>
            <a:ext cx="2961210" cy="13575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7DF03-CAD5-82EF-92A8-763A2605A3D3}"/>
              </a:ext>
            </a:extLst>
          </p:cNvPr>
          <p:cNvSpPr txBox="1"/>
          <p:nvPr/>
        </p:nvSpPr>
        <p:spPr>
          <a:xfrm>
            <a:off x="7601019" y="3545723"/>
            <a:ext cx="87229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RecyclerView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4B1-7C16-402F-AB4A-67E384C67206}"/>
              </a:ext>
            </a:extLst>
          </p:cNvPr>
          <p:cNvSpPr txBox="1"/>
          <p:nvPr/>
        </p:nvSpPr>
        <p:spPr>
          <a:xfrm>
            <a:off x="9388071" y="3545723"/>
            <a:ext cx="20949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RecyclerView</a:t>
            </a:r>
            <a:r>
              <a:rPr lang="ko-KR" altLang="en-US" sz="800" dirty="0"/>
              <a:t>에 들어갈 각 요소의 </a:t>
            </a:r>
            <a:r>
              <a:rPr lang="en-US" altLang="ko-KR" sz="800" dirty="0"/>
              <a:t>Layout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A6395-371F-4527-1778-84E48E4D9D86}"/>
              </a:ext>
            </a:extLst>
          </p:cNvPr>
          <p:cNvSpPr txBox="1"/>
          <p:nvPr/>
        </p:nvSpPr>
        <p:spPr>
          <a:xfrm>
            <a:off x="311150" y="727361"/>
            <a:ext cx="109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BF0B3-0882-C05C-E6E2-BB63D469498C}"/>
              </a:ext>
            </a:extLst>
          </p:cNvPr>
          <p:cNvSpPr txBox="1"/>
          <p:nvPr/>
        </p:nvSpPr>
        <p:spPr>
          <a:xfrm>
            <a:off x="3684322" y="727361"/>
            <a:ext cx="135757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ProductAdapter.java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8314DB-ABD2-2B91-BC6C-0A62DB00C191}"/>
              </a:ext>
            </a:extLst>
          </p:cNvPr>
          <p:cNvSpPr/>
          <p:nvPr/>
        </p:nvSpPr>
        <p:spPr>
          <a:xfrm>
            <a:off x="447078" y="4420529"/>
            <a:ext cx="2869925" cy="20056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B1CB0-A228-30BE-08E4-FDAF7002C26D}"/>
              </a:ext>
            </a:extLst>
          </p:cNvPr>
          <p:cNvSpPr/>
          <p:nvPr/>
        </p:nvSpPr>
        <p:spPr>
          <a:xfrm>
            <a:off x="3838863" y="4410211"/>
            <a:ext cx="2447637" cy="20159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6E520A-CC79-E445-91B7-B6896F2EBE5B}"/>
              </a:ext>
            </a:extLst>
          </p:cNvPr>
          <p:cNvSpPr/>
          <p:nvPr/>
        </p:nvSpPr>
        <p:spPr>
          <a:xfrm>
            <a:off x="3832610" y="1452745"/>
            <a:ext cx="3401089" cy="11845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0B7F44C-79F5-CE8D-55B5-33FCD81A0D22}"/>
              </a:ext>
            </a:extLst>
          </p:cNvPr>
          <p:cNvCxnSpPr>
            <a:cxnSpLocks/>
          </p:cNvCxnSpPr>
          <p:nvPr/>
        </p:nvCxnSpPr>
        <p:spPr>
          <a:xfrm>
            <a:off x="1606550" y="2953586"/>
            <a:ext cx="1710453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51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제품 상세 정보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E344F-5BD7-1283-8E79-3392B29A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173" y="796164"/>
            <a:ext cx="1620000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7FAAC2-B0C9-0B0C-D81E-AD4727EB1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70" y="886883"/>
            <a:ext cx="3630614" cy="5759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2DDCE8-6191-AE99-E85B-3BE3744C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173" y="3766332"/>
            <a:ext cx="1620000" cy="28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E7C632-2514-82CB-0042-BE15F374D348}"/>
              </a:ext>
            </a:extLst>
          </p:cNvPr>
          <p:cNvSpPr/>
          <p:nvPr/>
        </p:nvSpPr>
        <p:spPr>
          <a:xfrm>
            <a:off x="4247260" y="1988479"/>
            <a:ext cx="3106040" cy="18786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B4566-D2D0-F016-9135-B1C581391737}"/>
              </a:ext>
            </a:extLst>
          </p:cNvPr>
          <p:cNvSpPr txBox="1"/>
          <p:nvPr/>
        </p:nvSpPr>
        <p:spPr>
          <a:xfrm>
            <a:off x="3978770" y="654444"/>
            <a:ext cx="363061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ProductDetailActivity.java (</a:t>
            </a:r>
            <a:r>
              <a:rPr lang="ko-KR" altLang="en-US" sz="800" dirty="0"/>
              <a:t>제품 상세 정보 화면을 구성하는 </a:t>
            </a:r>
            <a:r>
              <a:rPr lang="en-US" altLang="ko-KR" sz="800" dirty="0"/>
              <a:t>Activity)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5A9A8-EE99-CE3A-B059-88DEE650D2E8}"/>
              </a:ext>
            </a:extLst>
          </p:cNvPr>
          <p:cNvSpPr/>
          <p:nvPr/>
        </p:nvSpPr>
        <p:spPr>
          <a:xfrm>
            <a:off x="4241056" y="3867151"/>
            <a:ext cx="3368327" cy="1244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5726C-560B-3502-D829-C14989035E6E}"/>
              </a:ext>
            </a:extLst>
          </p:cNvPr>
          <p:cNvSpPr txBox="1"/>
          <p:nvPr/>
        </p:nvSpPr>
        <p:spPr>
          <a:xfrm>
            <a:off x="311150" y="4489208"/>
            <a:ext cx="36651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장바구니 담기 버튼 클릭 이벤트 처리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장바구니 담기 버튼을 클릭했을 때</a:t>
            </a:r>
            <a:r>
              <a:rPr lang="en-US" altLang="ko-KR" sz="800" dirty="0"/>
              <a:t>, </a:t>
            </a:r>
            <a:r>
              <a:rPr lang="ko-KR" altLang="en-US" sz="800" dirty="0"/>
              <a:t>해당 제품을 </a:t>
            </a:r>
            <a:r>
              <a:rPr lang="en-US" altLang="ko-KR" sz="800" dirty="0"/>
              <a:t>MainActivity.cartItems</a:t>
            </a:r>
            <a:r>
              <a:rPr lang="ko-KR" altLang="en-US" sz="800" dirty="0"/>
              <a:t>에 추가 </a:t>
            </a:r>
            <a:r>
              <a:rPr lang="en-US" altLang="ko-KR" sz="800" dirty="0"/>
              <a:t>(</a:t>
            </a:r>
            <a:r>
              <a:rPr lang="ko-KR" altLang="en-US" sz="800" dirty="0"/>
              <a:t>장바구니에 들어있는 제품 </a:t>
            </a:r>
            <a:r>
              <a:rPr lang="en-US" altLang="ko-KR" sz="800" dirty="0"/>
              <a:t>list)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9FA876A-85B2-0927-D74E-BE95A38B796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976325" y="4800480"/>
            <a:ext cx="2709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EF3479-8BDE-87CE-296A-D070EEAF4D1A}"/>
              </a:ext>
            </a:extLst>
          </p:cNvPr>
          <p:cNvSpPr txBox="1"/>
          <p:nvPr/>
        </p:nvSpPr>
        <p:spPr>
          <a:xfrm>
            <a:off x="311150" y="3918219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표시할 제품 정보 설정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인텐트를 통해 전달받은 제품의 정보를 </a:t>
            </a:r>
            <a:r>
              <a:rPr lang="en-US" altLang="ko-KR" sz="800" dirty="0"/>
              <a:t>UI</a:t>
            </a:r>
            <a:r>
              <a:rPr lang="ko-KR" altLang="en-US" sz="800" dirty="0"/>
              <a:t>에 표시</a:t>
            </a:r>
            <a:endParaRPr lang="en-US" altLang="ko-KR" sz="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08DA69-A790-B189-A1E9-F6FA14B1336B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 flipV="1">
            <a:off x="3976325" y="2927815"/>
            <a:ext cx="270935" cy="1209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0284AB2-C71E-A130-7215-154E72116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886883"/>
            <a:ext cx="3601052" cy="27537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F6E268-A7ED-C94B-FFCE-9A39F38ACE70}"/>
              </a:ext>
            </a:extLst>
          </p:cNvPr>
          <p:cNvSpPr txBox="1"/>
          <p:nvPr/>
        </p:nvSpPr>
        <p:spPr>
          <a:xfrm>
            <a:off x="311150" y="654444"/>
            <a:ext cx="31305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Product.java (</a:t>
            </a:r>
            <a:r>
              <a:rPr lang="ko-KR" altLang="en-US" sz="800" dirty="0"/>
              <a:t>제품 정보를 담는 </a:t>
            </a:r>
            <a:r>
              <a:rPr lang="en-US" altLang="ko-KR" sz="800" dirty="0"/>
              <a:t>class)</a:t>
            </a:r>
          </a:p>
        </p:txBody>
      </p:sp>
    </p:spTree>
    <p:extLst>
      <p:ext uri="{BB962C8B-B14F-4D97-AF65-F5344CB8AC3E}">
        <p14:creationId xmlns:p14="http://schemas.microsoft.com/office/powerpoint/2010/main" val="1851465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487AF-59EB-8FB1-285C-3735EBF2CA4C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장바구니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875F3D-2FF4-04A3-3DB0-642676E14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72" y="907655"/>
            <a:ext cx="3181350" cy="28456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842CDB-FBFD-3CA4-58B3-267416A6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26" y="907655"/>
            <a:ext cx="3224034" cy="31016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DE54B6-000A-7DAE-8DA2-3AA078516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226" y="4009257"/>
            <a:ext cx="2979175" cy="27013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7EE3E9-6F4E-B425-EE24-5EC0686FD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487" y="746498"/>
            <a:ext cx="1620000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0081D6-BB89-5825-C0BC-DF51B94F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487" y="3701001"/>
            <a:ext cx="1620000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DD5DC-901A-6821-43B9-2356CAB979D6}"/>
              </a:ext>
            </a:extLst>
          </p:cNvPr>
          <p:cNvSpPr txBox="1"/>
          <p:nvPr/>
        </p:nvSpPr>
        <p:spPr>
          <a:xfrm>
            <a:off x="5899132" y="654444"/>
            <a:ext cx="417831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CartAdapter.java (</a:t>
            </a:r>
            <a:r>
              <a:rPr lang="ko-KR" altLang="en-US" sz="800" dirty="0"/>
              <a:t>장바구니 화면에 보여줄 제품들을 담고 있는 </a:t>
            </a:r>
            <a:r>
              <a:rPr lang="en-US" altLang="ko-KR" sz="800" dirty="0"/>
              <a:t>ViewHolder</a:t>
            </a:r>
            <a:r>
              <a:rPr lang="ko-KR" altLang="en-US" sz="800" dirty="0"/>
              <a:t>를 제공</a:t>
            </a:r>
            <a:r>
              <a:rPr lang="en-US" altLang="ko-KR" sz="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61EF1-09A2-FA9A-BBF2-2AAABF309AC6}"/>
              </a:ext>
            </a:extLst>
          </p:cNvPr>
          <p:cNvSpPr txBox="1"/>
          <p:nvPr/>
        </p:nvSpPr>
        <p:spPr>
          <a:xfrm>
            <a:off x="1251972" y="654444"/>
            <a:ext cx="306602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CartActivity.java (</a:t>
            </a:r>
            <a:r>
              <a:rPr lang="ko-KR" altLang="en-US" sz="800" dirty="0"/>
              <a:t>장바구니 화면을 보여주는 </a:t>
            </a:r>
            <a:r>
              <a:rPr lang="en-US" altLang="ko-KR" sz="800" dirty="0"/>
              <a:t>Activity)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0D70E-55E2-8B2D-8D68-1091A33A411B}"/>
              </a:ext>
            </a:extLst>
          </p:cNvPr>
          <p:cNvSpPr/>
          <p:nvPr/>
        </p:nvSpPr>
        <p:spPr>
          <a:xfrm>
            <a:off x="6061075" y="4009256"/>
            <a:ext cx="2498725" cy="263284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리사이클러뷰의 구성 요소">
            <a:extLst>
              <a:ext uri="{FF2B5EF4-FFF2-40B4-BE49-F238E27FC236}">
                <a16:creationId xmlns:a16="http://schemas.microsoft.com/office/drawing/2014/main" id="{D25F229B-F83E-4963-DD67-7718CE20C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79" y="4787330"/>
            <a:ext cx="4553936" cy="19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87861-8348-9893-7DF1-4E11A20C76B0}"/>
              </a:ext>
            </a:extLst>
          </p:cNvPr>
          <p:cNvSpPr txBox="1"/>
          <p:nvPr/>
        </p:nvSpPr>
        <p:spPr>
          <a:xfrm>
            <a:off x="1251972" y="4559124"/>
            <a:ext cx="306602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RecyclerView</a:t>
            </a:r>
            <a:r>
              <a:rPr lang="ko-KR" altLang="en-US" sz="800" dirty="0"/>
              <a:t>의 구조</a:t>
            </a:r>
            <a:endParaRPr lang="en-US" altLang="ko-KR" sz="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AD1940-4235-A051-24E8-534F807CFC60}"/>
              </a:ext>
            </a:extLst>
          </p:cNvPr>
          <p:cNvSpPr/>
          <p:nvPr/>
        </p:nvSpPr>
        <p:spPr>
          <a:xfrm>
            <a:off x="1535623" y="2290469"/>
            <a:ext cx="2897699" cy="2050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A6E807-9C14-97E0-01CF-4ABF7321C1D0}"/>
              </a:ext>
            </a:extLst>
          </p:cNvPr>
          <p:cNvSpPr/>
          <p:nvPr/>
        </p:nvSpPr>
        <p:spPr>
          <a:xfrm>
            <a:off x="6061091" y="1690065"/>
            <a:ext cx="3099169" cy="6067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16A386-CBE8-19EC-7EF6-FBA5D3666FE3}"/>
              </a:ext>
            </a:extLst>
          </p:cNvPr>
          <p:cNvSpPr/>
          <p:nvPr/>
        </p:nvSpPr>
        <p:spPr>
          <a:xfrm>
            <a:off x="6061091" y="2500020"/>
            <a:ext cx="3099169" cy="10051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6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 &amp; 18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537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https://itmining.tistory.com/5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https://itmining.tistory.com/6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https://velog.io/@sms8377/Android-AsyncTask-%EC%82%AC%EC%9A%A9%EB%B2%95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5"/>
              </a:rPr>
              <a:t>https://subscription.packtpub.com/book/mobile/9781785285509/1/ch01lvl1sec10/components-of-the-sensor-framework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6"/>
              </a:rPr>
              <a:t>https://developer.android.com/reference/android/hardware/Sensor.html#TYPE_MAGNETIC_FIELD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7"/>
              </a:rPr>
              <a:t>https://brunch.co.kr/@mystoryg/84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8"/>
              </a:rPr>
              <a:t>https://recipes4dev.tistory.com/154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9"/>
              </a:rPr>
              <a:t>https://kchanguk.tistory.com/2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5423DA-AF63-FB0E-525C-02B864230972}"/>
              </a:ext>
            </a:extLst>
          </p:cNvPr>
          <p:cNvSpPr txBox="1"/>
          <p:nvPr/>
        </p:nvSpPr>
        <p:spPr>
          <a:xfrm>
            <a:off x="311150" y="2025700"/>
            <a:ext cx="8051800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Looper </a:t>
            </a:r>
            <a:r>
              <a:rPr lang="ko-KR" altLang="en-US" sz="1000" b="1" dirty="0"/>
              <a:t>특징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에는 오직 하나의 </a:t>
            </a:r>
            <a:r>
              <a:rPr lang="en-US" altLang="ko-KR" sz="1000" dirty="0"/>
              <a:t>Looper</a:t>
            </a:r>
            <a:r>
              <a:rPr lang="ko-KR" altLang="en-US" sz="1000" dirty="0"/>
              <a:t>를 가지며</a:t>
            </a:r>
            <a:r>
              <a:rPr lang="en-US" altLang="ko-KR" sz="1000" dirty="0"/>
              <a:t>, Looper</a:t>
            </a:r>
            <a:r>
              <a:rPr lang="ko-KR" altLang="en-US" sz="1000" dirty="0"/>
              <a:t>는 오직 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를</a:t>
            </a:r>
            <a:r>
              <a:rPr lang="en-US" altLang="ko-KR" sz="1000" dirty="0"/>
              <a:t> </a:t>
            </a:r>
            <a:r>
              <a:rPr lang="ko-KR" altLang="en-US" sz="1000" dirty="0"/>
              <a:t>담당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각 </a:t>
            </a:r>
            <a:r>
              <a:rPr lang="en-US" altLang="ko-KR" sz="1000" dirty="0"/>
              <a:t>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Looper </a:t>
            </a:r>
            <a:r>
              <a:rPr lang="ko-KR" altLang="en-US" sz="1000" dirty="0"/>
              <a:t>내부에는 </a:t>
            </a:r>
            <a:r>
              <a:rPr lang="en-US" altLang="ko-KR" sz="1000" dirty="0"/>
              <a:t>MessageQueue</a:t>
            </a:r>
            <a:r>
              <a:rPr lang="ko-KR" altLang="en-US" sz="1000" dirty="0"/>
              <a:t>가 존재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MessageQueue</a:t>
            </a:r>
            <a:r>
              <a:rPr lang="ko-KR" altLang="en-US" sz="1000" dirty="0"/>
              <a:t>에 해당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처리해야 할 동작들이 </a:t>
            </a:r>
            <a:r>
              <a:rPr lang="en-US" altLang="ko-KR" sz="1000" dirty="0"/>
              <a:t>message </a:t>
            </a:r>
            <a:r>
              <a:rPr lang="ko-KR" altLang="en-US" sz="1000" dirty="0"/>
              <a:t>형태로 저장 </a:t>
            </a:r>
            <a:r>
              <a:rPr lang="en-US" altLang="ko-KR" sz="1000" dirty="0"/>
              <a:t>(FIFO </a:t>
            </a:r>
            <a:r>
              <a:rPr lang="ko-KR" altLang="en-US" sz="1000" dirty="0"/>
              <a:t>방식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Looper</a:t>
            </a:r>
            <a:r>
              <a:rPr lang="ko-KR" altLang="en-US" sz="1000" dirty="0"/>
              <a:t>는 궁극적으로</a:t>
            </a:r>
            <a:r>
              <a:rPr lang="en-US" altLang="ko-KR" sz="1000" dirty="0"/>
              <a:t>, MessageQueue</a:t>
            </a:r>
            <a:r>
              <a:rPr lang="ko-KR" altLang="en-US" sz="1000" dirty="0"/>
              <a:t>에 들어오는 </a:t>
            </a:r>
            <a:r>
              <a:rPr lang="en-US" altLang="ko-KR" sz="1000" dirty="0"/>
              <a:t>message</a:t>
            </a:r>
            <a:r>
              <a:rPr lang="ko-KR" altLang="en-US" sz="1000" dirty="0"/>
              <a:t>들을 하나씩 꺼내어 이를 적절한 </a:t>
            </a:r>
            <a:r>
              <a:rPr lang="en-US" altLang="ko-KR" sz="1000" dirty="0"/>
              <a:t>Handler</a:t>
            </a:r>
            <a:r>
              <a:rPr lang="ko-KR" altLang="en-US" sz="1000" dirty="0"/>
              <a:t>로 전달하는 역할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기본적으로 </a:t>
            </a:r>
            <a:r>
              <a:rPr lang="en-US" altLang="ko-KR" sz="1000" dirty="0"/>
              <a:t>Looper</a:t>
            </a:r>
            <a:r>
              <a:rPr lang="ko-KR" altLang="en-US" sz="1000" dirty="0"/>
              <a:t>는 자신이 어떤 </a:t>
            </a:r>
            <a:r>
              <a:rPr lang="en-US" altLang="ko-KR" sz="1000" dirty="0"/>
              <a:t>Handler</a:t>
            </a:r>
            <a:r>
              <a:rPr lang="ko-KR" altLang="en-US" sz="1000" dirty="0"/>
              <a:t>에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전달해야 하는지에 대한 참조 값을 갖는다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(Default: Main 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Handler)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86989-8EEE-B77F-F7A0-AF9A01CE9D27}"/>
              </a:ext>
            </a:extLst>
          </p:cNvPr>
          <p:cNvSpPr txBox="1"/>
          <p:nvPr/>
        </p:nvSpPr>
        <p:spPr>
          <a:xfrm>
            <a:off x="311150" y="4114404"/>
            <a:ext cx="57277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Looper</a:t>
            </a:r>
            <a:r>
              <a:rPr lang="ko-KR" altLang="en-US" sz="1000" b="1" dirty="0"/>
              <a:t>로 메시지를 전달하는 경우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Message </a:t>
            </a:r>
            <a:r>
              <a:rPr lang="ko-KR" altLang="en-US" sz="1000" dirty="0"/>
              <a:t>객체를 생성하여 이를 전달하는 방식으로 구현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0000FF"/>
                </a:solidFill>
              </a:rPr>
              <a:t>post( )</a:t>
            </a:r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/>
              <a:t>methods</a:t>
            </a:r>
            <a:r>
              <a:rPr lang="ko-KR" altLang="en-US" sz="1000" dirty="0"/>
              <a:t>를 통해 </a:t>
            </a:r>
            <a:r>
              <a:rPr lang="en-US" altLang="ko-KR" sz="1000" dirty="0">
                <a:solidFill>
                  <a:srgbClr val="0000FF"/>
                </a:solidFill>
              </a:rPr>
              <a:t>Runnable </a:t>
            </a:r>
            <a:r>
              <a:rPr lang="ko-KR" altLang="en-US" sz="1000" dirty="0">
                <a:solidFill>
                  <a:srgbClr val="0000FF"/>
                </a:solidFill>
              </a:rPr>
              <a:t>객체</a:t>
            </a:r>
            <a:r>
              <a:rPr lang="ko-KR" altLang="en-US" sz="1000" dirty="0"/>
              <a:t>를 직접 적재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FF0000"/>
                </a:solidFill>
              </a:rPr>
              <a:t>sendMessage( )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MessageQueue</a:t>
            </a:r>
            <a:r>
              <a:rPr lang="ko-KR" altLang="en-US" sz="1000" dirty="0"/>
              <a:t>에 </a:t>
            </a:r>
            <a:r>
              <a:rPr lang="en-US" altLang="ko-KR" sz="1000" dirty="0">
                <a:solidFill>
                  <a:srgbClr val="FF0000"/>
                </a:solidFill>
              </a:rPr>
              <a:t>Message </a:t>
            </a:r>
            <a:r>
              <a:rPr lang="ko-KR" altLang="en-US" sz="1000" dirty="0">
                <a:solidFill>
                  <a:srgbClr val="FF0000"/>
                </a:solidFill>
              </a:rPr>
              <a:t>객체</a:t>
            </a:r>
            <a:r>
              <a:rPr lang="ko-KR" altLang="en-US" sz="1000" dirty="0"/>
              <a:t>를 적재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1A13E-0D90-E97E-5769-172C17BE04E2}"/>
              </a:ext>
            </a:extLst>
          </p:cNvPr>
          <p:cNvSpPr txBox="1"/>
          <p:nvPr/>
        </p:nvSpPr>
        <p:spPr>
          <a:xfrm>
            <a:off x="311150" y="5214294"/>
            <a:ext cx="6318250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Looper</a:t>
            </a:r>
            <a:r>
              <a:rPr lang="ko-KR" altLang="en-US" sz="1000" b="1" dirty="0"/>
              <a:t>로부터 메시지를 전달받는 경우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Lopper</a:t>
            </a:r>
            <a:r>
              <a:rPr lang="ko-KR" altLang="en-US" sz="1000" dirty="0"/>
              <a:t>가 </a:t>
            </a:r>
            <a:r>
              <a:rPr lang="en-US" altLang="ko-KR" sz="1000" dirty="0"/>
              <a:t>MessageQueue</a:t>
            </a:r>
            <a:r>
              <a:rPr lang="ko-KR" altLang="en-US" sz="1000" dirty="0"/>
              <a:t>에서 꺼낸 </a:t>
            </a:r>
            <a:r>
              <a:rPr lang="en-US" altLang="ko-KR" sz="1000" dirty="0"/>
              <a:t>Message</a:t>
            </a:r>
            <a:r>
              <a:rPr lang="ko-KR" altLang="en-US" sz="1000" dirty="0"/>
              <a:t> </a:t>
            </a:r>
            <a:r>
              <a:rPr lang="en-US" altLang="ko-KR" sz="1000" dirty="0"/>
              <a:t>type</a:t>
            </a:r>
            <a:r>
              <a:rPr lang="ko-KR" altLang="en-US" sz="1000" dirty="0"/>
              <a:t>에 따라 처리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0000FF"/>
                </a:solidFill>
              </a:rPr>
              <a:t>Runnable </a:t>
            </a:r>
            <a:r>
              <a:rPr lang="ko-KR" altLang="en-US" sz="1000" dirty="0">
                <a:solidFill>
                  <a:srgbClr val="0000FF"/>
                </a:solidFill>
              </a:rPr>
              <a:t>객체</a:t>
            </a:r>
            <a:r>
              <a:rPr lang="ko-KR" altLang="en-US" sz="1000" dirty="0"/>
              <a:t>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Runnable</a:t>
            </a:r>
            <a:r>
              <a:rPr lang="ko-KR" altLang="en-US" sz="1000" dirty="0"/>
              <a:t>의</a:t>
            </a:r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run( )</a:t>
            </a:r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method</a:t>
            </a:r>
            <a:r>
              <a:rPr lang="ko-KR" altLang="en-US" sz="1000" dirty="0">
                <a:solidFill>
                  <a:srgbClr val="0000FF"/>
                </a:solidFill>
              </a:rPr>
              <a:t>를 호출</a:t>
            </a:r>
            <a:r>
              <a:rPr lang="ko-KR" altLang="en-US" sz="1000" dirty="0"/>
              <a:t>하여 작업 실행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FF0000"/>
                </a:solidFill>
              </a:rPr>
              <a:t>Message </a:t>
            </a:r>
            <a:r>
              <a:rPr lang="ko-KR" altLang="en-US" sz="1000" dirty="0">
                <a:solidFill>
                  <a:srgbClr val="FF0000"/>
                </a:solidFill>
              </a:rPr>
              <a:t>객체</a:t>
            </a:r>
            <a:r>
              <a:rPr lang="ko-KR" altLang="en-US" sz="1000" dirty="0"/>
              <a:t>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message </a:t>
            </a:r>
            <a:r>
              <a:rPr lang="ko-KR" altLang="en-US" sz="1000" dirty="0"/>
              <a:t>내부의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갖고 있는 </a:t>
            </a:r>
            <a:r>
              <a:rPr lang="en-US" altLang="ko-KR" sz="1000" dirty="0">
                <a:solidFill>
                  <a:srgbClr val="FF0000"/>
                </a:solidFill>
              </a:rPr>
              <a:t>handleMessage( ) method</a:t>
            </a:r>
            <a:r>
              <a:rPr lang="ko-KR" altLang="en-US" sz="1000" dirty="0">
                <a:solidFill>
                  <a:srgbClr val="FF0000"/>
                </a:solidFill>
              </a:rPr>
              <a:t>를 호출</a:t>
            </a:r>
            <a:r>
              <a:rPr lang="ko-KR" altLang="en-US" sz="1000" dirty="0"/>
              <a:t>함으로써 해당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전달받을 수 있음</a:t>
            </a:r>
            <a:endParaRPr lang="en-US" altLang="ko-KR" sz="1000" dirty="0"/>
          </a:p>
        </p:txBody>
      </p:sp>
      <p:pic>
        <p:nvPicPr>
          <p:cNvPr id="2050" name="Picture 2" descr="Android] Looper와 Handler를 통한 Thread간의 통신 | by hyun | MSG-Team">
            <a:extLst>
              <a:ext uri="{FF2B5EF4-FFF2-40B4-BE49-F238E27FC236}">
                <a16:creationId xmlns:a16="http://schemas.microsoft.com/office/drawing/2014/main" id="{AD359199-5F45-12DB-0018-8FE62E11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723427"/>
            <a:ext cx="5562600" cy="275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5EC10-7EEC-5A00-850C-84D145D8AFD9}"/>
              </a:ext>
            </a:extLst>
          </p:cNvPr>
          <p:cNvSpPr txBox="1"/>
          <p:nvPr/>
        </p:nvSpPr>
        <p:spPr>
          <a:xfrm>
            <a:off x="311150" y="746498"/>
            <a:ext cx="80518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Handler </a:t>
            </a:r>
            <a:r>
              <a:rPr lang="ko-KR" altLang="en-US" sz="1000" b="1" dirty="0"/>
              <a:t>특징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에서 다른 </a:t>
            </a:r>
            <a:r>
              <a:rPr lang="en-US" altLang="ko-KR" sz="1000" dirty="0"/>
              <a:t>thread</a:t>
            </a:r>
            <a:r>
              <a:rPr lang="ko-KR" altLang="en-US" sz="1000" dirty="0"/>
              <a:t>로 데이터를 전달해주는 역할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Handler </a:t>
            </a:r>
            <a:r>
              <a:rPr lang="ko-KR" altLang="en-US" sz="1000" dirty="0"/>
              <a:t>객체를 만든 </a:t>
            </a:r>
            <a:r>
              <a:rPr lang="en-US" altLang="ko-KR" sz="1000" dirty="0"/>
              <a:t>thread</a:t>
            </a:r>
            <a:r>
              <a:rPr lang="ko-KR" altLang="en-US" sz="1000" dirty="0"/>
              <a:t>와 해당 </a:t>
            </a:r>
            <a:r>
              <a:rPr lang="en-US" altLang="ko-KR" sz="1000" dirty="0"/>
              <a:t>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message queue</a:t>
            </a:r>
            <a:r>
              <a:rPr lang="ko-KR" altLang="en-US" sz="1000" dirty="0"/>
              <a:t>에 </a:t>
            </a:r>
            <a:r>
              <a:rPr lang="en-US" altLang="ko-KR" sz="1000" dirty="0"/>
              <a:t>binding </a:t>
            </a:r>
            <a:r>
              <a:rPr lang="ko-KR" altLang="en-US" sz="1000" dirty="0"/>
              <a:t>됨</a:t>
            </a:r>
            <a:br>
              <a:rPr lang="en-US" altLang="ko-KR" sz="1000" dirty="0"/>
            </a:br>
            <a:r>
              <a:rPr lang="en-US" altLang="ko-KR" sz="1000" dirty="0"/>
              <a:t>(Message</a:t>
            </a:r>
            <a:r>
              <a:rPr lang="ko-KR" altLang="en-US" sz="1000" dirty="0"/>
              <a:t>를 전달받아야 하는 </a:t>
            </a:r>
            <a:r>
              <a:rPr lang="en-US" altLang="ko-KR" sz="1000" dirty="0"/>
              <a:t>thread (</a:t>
            </a:r>
            <a:r>
              <a:rPr lang="ko-KR" altLang="en-US" sz="1000" dirty="0"/>
              <a:t>수신 대상</a:t>
            </a:r>
            <a:r>
              <a:rPr lang="en-US" altLang="ko-KR" sz="1000" dirty="0"/>
              <a:t>)</a:t>
            </a:r>
            <a:r>
              <a:rPr lang="ko-KR" altLang="en-US" sz="1000" dirty="0"/>
              <a:t>에서 </a:t>
            </a:r>
            <a:r>
              <a:rPr lang="en-US" altLang="ko-KR" sz="1000" dirty="0"/>
              <a:t>handler </a:t>
            </a:r>
            <a:r>
              <a:rPr lang="ko-KR" altLang="en-US" sz="1000" dirty="0"/>
              <a:t>객체를 생성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D1F2509-2150-03D0-E8B8-30296B247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20"/>
          <a:stretch/>
        </p:blipFill>
        <p:spPr>
          <a:xfrm>
            <a:off x="311150" y="897233"/>
            <a:ext cx="3401926" cy="2101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A4E35F-AD18-6747-DB8F-385D0C7DA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530"/>
          <a:stretch/>
        </p:blipFill>
        <p:spPr>
          <a:xfrm>
            <a:off x="10564838" y="972119"/>
            <a:ext cx="1417500" cy="19522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12FA99-0964-A6DE-1786-292334757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69" b="21025"/>
          <a:stretch/>
        </p:blipFill>
        <p:spPr>
          <a:xfrm>
            <a:off x="10564838" y="3228442"/>
            <a:ext cx="1417500" cy="12475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18CA69-EDFD-64B4-4C12-728260ACE7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431" b="29571"/>
          <a:stretch/>
        </p:blipFill>
        <p:spPr>
          <a:xfrm>
            <a:off x="10564839" y="5470473"/>
            <a:ext cx="1417500" cy="105833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C10EBE-A7CD-DA87-9C21-00474E76ACD0}"/>
              </a:ext>
            </a:extLst>
          </p:cNvPr>
          <p:cNvSpPr/>
          <p:nvPr/>
        </p:nvSpPr>
        <p:spPr>
          <a:xfrm>
            <a:off x="11038237" y="1883188"/>
            <a:ext cx="466264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B67316-0216-0B5F-16D0-FEC44340A584}"/>
              </a:ext>
            </a:extLst>
          </p:cNvPr>
          <p:cNvSpPr/>
          <p:nvPr/>
        </p:nvSpPr>
        <p:spPr>
          <a:xfrm>
            <a:off x="11027457" y="6296732"/>
            <a:ext cx="494926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33A391-3EEC-EE94-8695-02AEF4E1A56B}"/>
              </a:ext>
            </a:extLst>
          </p:cNvPr>
          <p:cNvSpPr/>
          <p:nvPr/>
        </p:nvSpPr>
        <p:spPr>
          <a:xfrm>
            <a:off x="11074985" y="3869006"/>
            <a:ext cx="396246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59E967-1C57-0AF1-B70D-BA5D98FAF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57"/>
          <a:stretch/>
        </p:blipFill>
        <p:spPr>
          <a:xfrm>
            <a:off x="6621106" y="972118"/>
            <a:ext cx="3896539" cy="19522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9160956-E943-2AF8-4C73-C53B68006FCC}"/>
              </a:ext>
            </a:extLst>
          </p:cNvPr>
          <p:cNvGrpSpPr/>
          <p:nvPr/>
        </p:nvGrpSpPr>
        <p:grpSpPr>
          <a:xfrm>
            <a:off x="6621108" y="3228442"/>
            <a:ext cx="3896537" cy="1247651"/>
            <a:chOff x="3923103" y="2815163"/>
            <a:chExt cx="4701867" cy="15055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C2A42F-3E60-1F31-1048-2CF2B04E8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7063"/>
            <a:stretch/>
          </p:blipFill>
          <p:spPr>
            <a:xfrm>
              <a:off x="3923103" y="2815163"/>
              <a:ext cx="3401926" cy="150551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E1C9229-3B74-04DC-119B-E444935D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5029" y="2815164"/>
              <a:ext cx="1299941" cy="150541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4B34FF6-1479-15CD-759A-2DD78C6AAAEE}"/>
              </a:ext>
            </a:extLst>
          </p:cNvPr>
          <p:cNvSpPr txBox="1"/>
          <p:nvPr/>
        </p:nvSpPr>
        <p:spPr>
          <a:xfrm>
            <a:off x="5626175" y="896743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NormalButton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A64550-A35C-22CF-8AAE-1ECE4AA71165}"/>
              </a:ext>
            </a:extLst>
          </p:cNvPr>
          <p:cNvSpPr txBox="1"/>
          <p:nvPr/>
        </p:nvSpPr>
        <p:spPr>
          <a:xfrm>
            <a:off x="5790594" y="3167075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PostButton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E10D8B-69E2-FFC6-CEB9-2AF3F3155E6E}"/>
              </a:ext>
            </a:extLst>
          </p:cNvPr>
          <p:cNvGrpSpPr/>
          <p:nvPr/>
        </p:nvGrpSpPr>
        <p:grpSpPr>
          <a:xfrm>
            <a:off x="6632442" y="5479631"/>
            <a:ext cx="3885203" cy="680059"/>
            <a:chOff x="3934437" y="5824669"/>
            <a:chExt cx="4406968" cy="77138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A88291B-EDE6-0366-9DB9-B30E76D83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7756"/>
            <a:stretch/>
          </p:blipFill>
          <p:spPr>
            <a:xfrm>
              <a:off x="3934437" y="5824768"/>
              <a:ext cx="3401926" cy="77128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288C452-8341-E1B0-0011-98E36D3FF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5029" y="5824669"/>
              <a:ext cx="1016376" cy="771387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B656470D-F54E-01E6-19E1-72AC6D87F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114" y="3600768"/>
            <a:ext cx="2645168" cy="81030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50D765D-0B72-CE67-7788-BA09853E0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37" y="5540850"/>
            <a:ext cx="2699011" cy="81290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5AD598-0798-0FF6-0C6C-8262A0B33626}"/>
              </a:ext>
            </a:extLst>
          </p:cNvPr>
          <p:cNvSpPr/>
          <p:nvPr/>
        </p:nvSpPr>
        <p:spPr>
          <a:xfrm>
            <a:off x="3824287" y="5442883"/>
            <a:ext cx="8215837" cy="1135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5FF91DC-A1F2-ECE8-B4DD-60407CB306EC}"/>
              </a:ext>
            </a:extLst>
          </p:cNvPr>
          <p:cNvGrpSpPr/>
          <p:nvPr/>
        </p:nvGrpSpPr>
        <p:grpSpPr>
          <a:xfrm>
            <a:off x="308662" y="3067479"/>
            <a:ext cx="3399113" cy="821488"/>
            <a:chOff x="308662" y="2916745"/>
            <a:chExt cx="3399113" cy="82148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02ABDF-97FB-FC5A-EE66-9881DACE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62" y="2916745"/>
              <a:ext cx="3110813" cy="82148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F1C0B5-20CF-8FEB-39BE-577EFA979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6662" y="2916745"/>
              <a:ext cx="291113" cy="82148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90D818F-6E7F-2B72-6A40-39923E362947}"/>
              </a:ext>
            </a:extLst>
          </p:cNvPr>
          <p:cNvSpPr/>
          <p:nvPr/>
        </p:nvSpPr>
        <p:spPr>
          <a:xfrm>
            <a:off x="6619269" y="971729"/>
            <a:ext cx="5363069" cy="19610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F03387-2730-3E83-D241-B10A6B9699CC}"/>
              </a:ext>
            </a:extLst>
          </p:cNvPr>
          <p:cNvSpPr/>
          <p:nvPr/>
        </p:nvSpPr>
        <p:spPr>
          <a:xfrm>
            <a:off x="3824288" y="910696"/>
            <a:ext cx="8368237" cy="38302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B50C4B-6239-FC01-C0A0-778D05A13A3C}"/>
              </a:ext>
            </a:extLst>
          </p:cNvPr>
          <p:cNvSpPr txBox="1"/>
          <p:nvPr/>
        </p:nvSpPr>
        <p:spPr>
          <a:xfrm>
            <a:off x="5581614" y="5437407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MessageButton</a:t>
            </a:r>
          </a:p>
        </p:txBody>
      </p:sp>
    </p:spTree>
    <p:extLst>
      <p:ext uri="{BB962C8B-B14F-4D97-AF65-F5344CB8AC3E}">
        <p14:creationId xmlns:p14="http://schemas.microsoft.com/office/powerpoint/2010/main" val="300988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5CC85B7-4202-57D9-C5B0-CF179EB9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10" y="1094868"/>
            <a:ext cx="4023839" cy="2988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17CCA-DE49-FD27-0A17-75BDCCFA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1094868"/>
            <a:ext cx="4648200" cy="2993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D1AE8C-CE57-83E7-2B83-DBCA1A793EE8}"/>
              </a:ext>
            </a:extLst>
          </p:cNvPr>
          <p:cNvSpPr txBox="1"/>
          <p:nvPr/>
        </p:nvSpPr>
        <p:spPr>
          <a:xfrm>
            <a:off x="259460" y="794741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ErrorButton1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191B2-0D4D-E252-5B2A-C2FBD9B618A5}"/>
              </a:ext>
            </a:extLst>
          </p:cNvPr>
          <p:cNvSpPr txBox="1"/>
          <p:nvPr/>
        </p:nvSpPr>
        <p:spPr>
          <a:xfrm>
            <a:off x="5520210" y="794741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ErrorButton2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1439E-4C37-6AF7-B190-2DBC1E79AEBB}"/>
              </a:ext>
            </a:extLst>
          </p:cNvPr>
          <p:cNvSpPr txBox="1"/>
          <p:nvPr/>
        </p:nvSpPr>
        <p:spPr>
          <a:xfrm>
            <a:off x="311150" y="4095082"/>
            <a:ext cx="44323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Worker thread </a:t>
            </a:r>
            <a:r>
              <a:rPr lang="ko-KR" altLang="en-US" sz="1000" dirty="0"/>
              <a:t>내부에서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처리를 시도하기에 에러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8F16-0AFA-CF53-DE49-0B0EEFE2D37E}"/>
              </a:ext>
            </a:extLst>
          </p:cNvPr>
          <p:cNvSpPr txBox="1"/>
          <p:nvPr/>
        </p:nvSpPr>
        <p:spPr>
          <a:xfrm>
            <a:off x="5520210" y="4095082"/>
            <a:ext cx="44323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Worker thread </a:t>
            </a:r>
            <a:r>
              <a:rPr lang="ko-KR" altLang="en-US" sz="1000" dirty="0"/>
              <a:t>내에서 </a:t>
            </a:r>
            <a:r>
              <a:rPr lang="en-US" altLang="ko-KR" sz="1000" dirty="0"/>
              <a:t>handler </a:t>
            </a:r>
            <a:r>
              <a:rPr lang="ko-KR" altLang="en-US" sz="1000" dirty="0"/>
              <a:t>생성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해당 </a:t>
            </a:r>
            <a:r>
              <a:rPr lang="en-US" altLang="ko-KR" sz="1000" dirty="0"/>
              <a:t>handler</a:t>
            </a:r>
            <a:r>
              <a:rPr lang="ko-KR" altLang="en-US" sz="1000" dirty="0"/>
              <a:t>의 </a:t>
            </a:r>
            <a:r>
              <a:rPr lang="en-US" altLang="ko-KR" sz="1000" dirty="0"/>
              <a:t>post( )</a:t>
            </a:r>
            <a:r>
              <a:rPr lang="ko-KR" altLang="en-US" sz="1000" dirty="0"/>
              <a:t>를 통해서 실행된 </a:t>
            </a:r>
            <a:r>
              <a:rPr lang="en-US" altLang="ko-KR" sz="1000" dirty="0"/>
              <a:t>run( )</a:t>
            </a:r>
            <a:r>
              <a:rPr lang="ko-KR" altLang="en-US" sz="1000" dirty="0"/>
              <a:t>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 시도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결론적으로 </a:t>
            </a:r>
            <a:r>
              <a:rPr lang="en-US" altLang="ko-KR" sz="1000" dirty="0"/>
              <a:t>worker thread</a:t>
            </a:r>
            <a:r>
              <a:rPr lang="ko-KR" altLang="en-US" sz="1000" dirty="0"/>
              <a:t>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처리를 시도하는 것과 동일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에러 발생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CCF2FE-D6FC-58D9-4798-30B4FA394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504" y="1094868"/>
            <a:ext cx="280074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AsyncTask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AF957D26-F75D-5010-9013-785EA8C8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40" y="763275"/>
            <a:ext cx="1921240" cy="127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7C0172-A37E-CF0E-EB03-957378465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48" y="4480919"/>
            <a:ext cx="2888439" cy="21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8BD5B-0D7E-A5FF-54C0-B4AA0C88E8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017"/>
          <a:stretch/>
        </p:blipFill>
        <p:spPr>
          <a:xfrm>
            <a:off x="5450713" y="1727103"/>
            <a:ext cx="2777812" cy="4853898"/>
          </a:xfrm>
          <a:prstGeom prst="rect">
            <a:avLst/>
          </a:prstGeom>
        </p:spPr>
      </p:pic>
      <p:pic>
        <p:nvPicPr>
          <p:cNvPr id="12" name="Screen_recording_20240618_170230">
            <a:hlinkClick r:id="" action="ppaction://media"/>
            <a:extLst>
              <a:ext uri="{FF2B5EF4-FFF2-40B4-BE49-F238E27FC236}">
                <a16:creationId xmlns:a16="http://schemas.microsoft.com/office/drawing/2014/main" id="{95EEBE69-D1D5-2347-ACB1-9FB098A7A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75069" y="750289"/>
            <a:ext cx="1455552" cy="2911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0E10F-91A9-7126-8FE6-2102F1072A9E}"/>
              </a:ext>
            </a:extLst>
          </p:cNvPr>
          <p:cNvSpPr txBox="1"/>
          <p:nvPr/>
        </p:nvSpPr>
        <p:spPr>
          <a:xfrm>
            <a:off x="8228525" y="3334682"/>
            <a:ext cx="2077525" cy="991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doInBackground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Background thread</a:t>
            </a:r>
            <a:r>
              <a:rPr lang="ko-KR" altLang="en-US" sz="800" dirty="0"/>
              <a:t>에서의 동작 수행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Thread </a:t>
            </a:r>
            <a:r>
              <a:rPr lang="ko-KR" altLang="en-US" sz="800" dirty="0"/>
              <a:t>도중 </a:t>
            </a:r>
            <a:r>
              <a:rPr lang="en-US" altLang="ko-KR" sz="800" dirty="0"/>
              <a:t>UI </a:t>
            </a:r>
            <a:r>
              <a:rPr lang="ko-KR" altLang="en-US" sz="800" dirty="0"/>
              <a:t>작업이 필요한 경우</a:t>
            </a:r>
            <a:r>
              <a:rPr lang="en-US" altLang="ko-KR" sz="800" dirty="0"/>
              <a:t>, publishProgress – onProgressUpdate methods</a:t>
            </a:r>
            <a:r>
              <a:rPr lang="ko-KR" altLang="en-US" sz="800" dirty="0"/>
              <a:t>를 통해 </a:t>
            </a:r>
            <a:r>
              <a:rPr lang="en-US" altLang="ko-KR" sz="800" dirty="0"/>
              <a:t>UI</a:t>
            </a:r>
            <a:r>
              <a:rPr lang="ko-KR" altLang="en-US" sz="800" dirty="0"/>
              <a:t>에 작업</a:t>
            </a:r>
            <a:endParaRPr lang="en-US" altLang="ko-KR" sz="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17733-2E0A-8F47-2F97-3E85C416F0B0}"/>
              </a:ext>
            </a:extLst>
          </p:cNvPr>
          <p:cNvSpPr/>
          <p:nvPr/>
        </p:nvSpPr>
        <p:spPr>
          <a:xfrm>
            <a:off x="5738942" y="3607639"/>
            <a:ext cx="1897727" cy="10811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4EB9C3-49C5-4347-ED9C-82DD347530F1}"/>
              </a:ext>
            </a:extLst>
          </p:cNvPr>
          <p:cNvCxnSpPr>
            <a:cxnSpLocks/>
          </p:cNvCxnSpPr>
          <p:nvPr/>
        </p:nvCxnSpPr>
        <p:spPr>
          <a:xfrm>
            <a:off x="7636669" y="3786103"/>
            <a:ext cx="5918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21100F-A1CE-FB71-1114-F45D85A4D355}"/>
              </a:ext>
            </a:extLst>
          </p:cNvPr>
          <p:cNvSpPr txBox="1"/>
          <p:nvPr/>
        </p:nvSpPr>
        <p:spPr>
          <a:xfrm>
            <a:off x="8237908" y="4621125"/>
            <a:ext cx="35824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onProgressUpdate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doInBackground method </a:t>
            </a:r>
            <a:r>
              <a:rPr lang="ko-KR" altLang="en-US" sz="800" dirty="0"/>
              <a:t>내부의 </a:t>
            </a:r>
            <a:r>
              <a:rPr lang="en-US" altLang="ko-KR" sz="800" dirty="0"/>
              <a:t>publishProgress method</a:t>
            </a:r>
            <a:r>
              <a:rPr lang="ko-KR" altLang="en-US" sz="800" dirty="0"/>
              <a:t>를 호출하면 </a:t>
            </a:r>
            <a:r>
              <a:rPr lang="en-US" altLang="ko-KR" sz="800" b="1" dirty="0">
                <a:solidFill>
                  <a:srgbClr val="FF0000"/>
                </a:solidFill>
              </a:rPr>
              <a:t>main thread</a:t>
            </a:r>
            <a:r>
              <a:rPr lang="ko-KR" altLang="en-US" sz="800" b="1" dirty="0">
                <a:solidFill>
                  <a:srgbClr val="FF0000"/>
                </a:solidFill>
              </a:rPr>
              <a:t>에서 호출되는 </a:t>
            </a:r>
            <a:r>
              <a:rPr lang="en-US" altLang="ko-KR" sz="800" b="1" dirty="0">
                <a:solidFill>
                  <a:srgbClr val="FF0000"/>
                </a:solidFill>
              </a:rPr>
              <a:t>callback method (UI </a:t>
            </a:r>
            <a:r>
              <a:rPr lang="ko-KR" altLang="en-US" sz="800" b="1" dirty="0">
                <a:solidFill>
                  <a:srgbClr val="FF0000"/>
                </a:solidFill>
              </a:rPr>
              <a:t>제어</a:t>
            </a:r>
            <a:r>
              <a:rPr lang="en-US" altLang="ko-KR" sz="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B66E01-A09A-B5D2-9657-5187855E00AF}"/>
              </a:ext>
            </a:extLst>
          </p:cNvPr>
          <p:cNvSpPr/>
          <p:nvPr/>
        </p:nvSpPr>
        <p:spPr>
          <a:xfrm>
            <a:off x="5738942" y="4889569"/>
            <a:ext cx="2176333" cy="3826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7A179B-365E-B94C-3563-E3A1DA402DD7}"/>
              </a:ext>
            </a:extLst>
          </p:cNvPr>
          <p:cNvCxnSpPr>
            <a:cxnSpLocks/>
          </p:cNvCxnSpPr>
          <p:nvPr/>
        </p:nvCxnSpPr>
        <p:spPr>
          <a:xfrm>
            <a:off x="7915275" y="5068033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57B2DF-D262-0EE3-4799-7E40A33F35C4}"/>
              </a:ext>
            </a:extLst>
          </p:cNvPr>
          <p:cNvSpPr txBox="1"/>
          <p:nvPr/>
        </p:nvSpPr>
        <p:spPr>
          <a:xfrm>
            <a:off x="8228525" y="5400052"/>
            <a:ext cx="267442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onPreExecute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작업이 실행되기 직전에 초기화 과정 수행</a:t>
            </a:r>
            <a:endParaRPr lang="en-US" altLang="ko-KR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4D2D20-0FC3-8E37-9A8D-C48C9DB8D58A}"/>
              </a:ext>
            </a:extLst>
          </p:cNvPr>
          <p:cNvSpPr/>
          <p:nvPr/>
        </p:nvSpPr>
        <p:spPr>
          <a:xfrm>
            <a:off x="5738942" y="5469036"/>
            <a:ext cx="2176333" cy="4881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B7212BB-60D5-C1D8-27C9-2A6306E3974F}"/>
              </a:ext>
            </a:extLst>
          </p:cNvPr>
          <p:cNvCxnSpPr>
            <a:cxnSpLocks/>
          </p:cNvCxnSpPr>
          <p:nvPr/>
        </p:nvCxnSpPr>
        <p:spPr>
          <a:xfrm>
            <a:off x="7915275" y="5647500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CD9DFC2-BB52-1E28-1446-64A15EC8D3E3}"/>
              </a:ext>
            </a:extLst>
          </p:cNvPr>
          <p:cNvSpPr txBox="1"/>
          <p:nvPr/>
        </p:nvSpPr>
        <p:spPr>
          <a:xfrm>
            <a:off x="8228525" y="5950033"/>
            <a:ext cx="267442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onPostExecute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Background</a:t>
            </a:r>
            <a:r>
              <a:rPr lang="ko-KR" altLang="en-US" sz="800" dirty="0"/>
              <a:t> </a:t>
            </a:r>
            <a:r>
              <a:rPr lang="en-US" altLang="ko-KR" sz="800" dirty="0"/>
              <a:t>thread</a:t>
            </a:r>
            <a:r>
              <a:rPr lang="ko-KR" altLang="en-US" sz="800" dirty="0"/>
              <a:t>의 모든 실행이 완료되면 호출</a:t>
            </a:r>
            <a:br>
              <a:rPr lang="en-US" altLang="ko-KR" sz="800" dirty="0"/>
            </a:br>
            <a:r>
              <a:rPr lang="en-US" altLang="ko-KR" sz="800" dirty="0"/>
              <a:t>(doInBackground</a:t>
            </a:r>
            <a:r>
              <a:rPr lang="ko-KR" altLang="en-US" sz="800" dirty="0"/>
              <a:t>의 </a:t>
            </a:r>
            <a:r>
              <a:rPr lang="en-US" altLang="ko-KR" sz="800" dirty="0"/>
              <a:t>return </a:t>
            </a:r>
            <a:r>
              <a:rPr lang="ko-KR" altLang="en-US" sz="800" dirty="0"/>
              <a:t>값을 </a:t>
            </a:r>
            <a:r>
              <a:rPr lang="en-US" altLang="ko-KR" sz="800" dirty="0"/>
              <a:t>parameter</a:t>
            </a:r>
            <a:r>
              <a:rPr lang="ko-KR" altLang="en-US" sz="800" dirty="0"/>
              <a:t>로 받음</a:t>
            </a:r>
            <a:r>
              <a:rPr lang="en-US" altLang="ko-KR" sz="800" dirty="0"/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DA64A7-D2D4-36C6-C7E0-9084F8CF14AB}"/>
              </a:ext>
            </a:extLst>
          </p:cNvPr>
          <p:cNvSpPr/>
          <p:nvPr/>
        </p:nvSpPr>
        <p:spPr>
          <a:xfrm>
            <a:off x="5738942" y="6163540"/>
            <a:ext cx="2176333" cy="3826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0F2D44E-82E1-32D8-7269-DFB19973CD2E}"/>
              </a:ext>
            </a:extLst>
          </p:cNvPr>
          <p:cNvCxnSpPr>
            <a:cxnSpLocks/>
          </p:cNvCxnSpPr>
          <p:nvPr/>
        </p:nvCxnSpPr>
        <p:spPr>
          <a:xfrm>
            <a:off x="7915275" y="6332479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D5EA7F-B1DC-168C-7C78-F0A9D6F0594A}"/>
              </a:ext>
            </a:extLst>
          </p:cNvPr>
          <p:cNvCxnSpPr>
            <a:cxnSpLocks/>
          </p:cNvCxnSpPr>
          <p:nvPr/>
        </p:nvCxnSpPr>
        <p:spPr>
          <a:xfrm>
            <a:off x="6022976" y="4394909"/>
            <a:ext cx="12064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A3C60EA-99A2-0CE1-6532-9675608EFDB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591300" y="4394909"/>
            <a:ext cx="235809" cy="4946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6B165ED-70AF-A662-6159-B8E01E7A9056}"/>
              </a:ext>
            </a:extLst>
          </p:cNvPr>
          <p:cNvSpPr txBox="1"/>
          <p:nvPr/>
        </p:nvSpPr>
        <p:spPr>
          <a:xfrm>
            <a:off x="268990" y="763275"/>
            <a:ext cx="3035179" cy="436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Deprecated</a:t>
            </a:r>
            <a:r>
              <a:rPr lang="ko-KR" altLang="en-US" sz="1000" b="1" dirty="0">
                <a:solidFill>
                  <a:srgbClr val="212529"/>
                </a:solidFill>
                <a:latin typeface="-apple-system"/>
              </a:rPr>
              <a:t>된 이유 </a:t>
            </a:r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(Android 11 ~ )</a:t>
            </a:r>
          </a:p>
          <a:p>
            <a:pPr>
              <a:lnSpc>
                <a:spcPct val="150000"/>
              </a:lnSpc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사용성 문제</a:t>
            </a:r>
            <a:endParaRPr lang="en-US" altLang="ko-KR" sz="8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오직 한 번만 실행되어 재사용이 불가능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UI Thread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상에서만 호출 가능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시스템 결함</a:t>
            </a:r>
            <a:endParaRPr lang="en-US" altLang="ko-KR" sz="8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1" dirty="0">
                <a:solidFill>
                  <a:srgbClr val="212529"/>
                </a:solidFill>
                <a:latin typeface="-apple-system"/>
              </a:rPr>
              <a:t>Memory Leak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AsyncTask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실행 도중에 화면이 회전되면 기존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activity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조차 메모리에서 해제되지 않음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dirty="0">
                <a:solidFill>
                  <a:srgbClr val="212529"/>
                </a:solidFill>
                <a:latin typeface="-apple-system"/>
              </a:rPr>
              <a:t>순차적인 실행으로 속도 저하 발생</a:t>
            </a:r>
            <a:endParaRPr lang="en-US" altLang="ko-KR" sz="800" b="1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  <a:t>Fragment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에서의 버그</a:t>
            </a:r>
            <a:b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: Fragment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AsyncTask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실행하고 뒤로가기 키를 통해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activity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종료하면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, Activity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와 분리되어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getContext( ), getActivity( )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등이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null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을 반환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-&gt; NullPointerException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 발생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예외처리 </a:t>
            </a:r>
            <a: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  <a:t>method 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없음</a:t>
            </a:r>
            <a:b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취소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method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제외한 예외처리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method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가 없음</a:t>
            </a: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여러 </a:t>
            </a:r>
            <a:r>
              <a:rPr lang="en-US" altLang="ko-KR" sz="800" b="1" dirty="0">
                <a:solidFill>
                  <a:srgbClr val="212529"/>
                </a:solidFill>
                <a:latin typeface="-apple-system"/>
              </a:rPr>
              <a:t>AsyncTask </a:t>
            </a:r>
            <a:r>
              <a:rPr lang="ko-KR" altLang="en-US" sz="800" b="1" dirty="0">
                <a:solidFill>
                  <a:srgbClr val="212529"/>
                </a:solidFill>
                <a:latin typeface="-apple-system"/>
              </a:rPr>
              <a:t>사이의 실행 순서 보장 불가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: Android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버전이 올라가면서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기본 동작이 순차 실행으로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변경됨에 따라 버전에 따른 일관되지 않은 동작 발생 가능</a:t>
            </a: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704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runOnUiThread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1">
            <a:extLst>
              <a:ext uri="{FF2B5EF4-FFF2-40B4-BE49-F238E27FC236}">
                <a16:creationId xmlns:a16="http://schemas.microsoft.com/office/drawing/2014/main" id="{BC6DA0DA-7C47-CBFA-95A9-61B557D20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1059444"/>
            <a:ext cx="3203567" cy="4516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BB46AC-5CAC-59BF-96CF-442F7AF1D2DC}"/>
              </a:ext>
            </a:extLst>
          </p:cNvPr>
          <p:cNvSpPr txBox="1"/>
          <p:nvPr/>
        </p:nvSpPr>
        <p:spPr>
          <a:xfrm>
            <a:off x="1203088" y="5681630"/>
            <a:ext cx="231162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Handler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View.post(Runnable)</a:t>
            </a:r>
            <a:r>
              <a:rPr lang="ko-KR" altLang="en-US" sz="800" dirty="0"/>
              <a:t>을 사용하여 </a:t>
            </a:r>
            <a:r>
              <a:rPr lang="en-US" altLang="ko-KR" sz="800" dirty="0"/>
              <a:t>main</a:t>
            </a:r>
            <a:r>
              <a:rPr lang="ko-KR" altLang="en-US" sz="800" dirty="0"/>
              <a:t> </a:t>
            </a:r>
            <a:r>
              <a:rPr lang="en-US" altLang="ko-KR" sz="800" dirty="0"/>
              <a:t>thread</a:t>
            </a:r>
            <a:r>
              <a:rPr lang="ko-KR" altLang="en-US" sz="800" dirty="0"/>
              <a:t>에서 동작하도록 스케줄링</a:t>
            </a:r>
            <a:endParaRPr lang="en-US" altLang="ko-KR" sz="800" dirty="0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FA89E83A-0B49-5865-A4D6-242EF9235382}"/>
              </a:ext>
            </a:extLst>
          </p:cNvPr>
          <p:cNvCxnSpPr>
            <a:cxnSpLocks/>
          </p:cNvCxnSpPr>
          <p:nvPr/>
        </p:nvCxnSpPr>
        <p:spPr>
          <a:xfrm flipV="1">
            <a:off x="1365514" y="4978086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3">
            <a:extLst>
              <a:ext uri="{FF2B5EF4-FFF2-40B4-BE49-F238E27FC236}">
                <a16:creationId xmlns:a16="http://schemas.microsoft.com/office/drawing/2014/main" id="{9EBF852D-1F96-F2CE-1C9B-E2B9903F6C55}"/>
              </a:ext>
            </a:extLst>
          </p:cNvPr>
          <p:cNvSpPr/>
          <p:nvPr/>
        </p:nvSpPr>
        <p:spPr>
          <a:xfrm>
            <a:off x="1203088" y="4151637"/>
            <a:ext cx="2258155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0A23F-279F-55E7-2590-29FE7168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458" y="1062181"/>
            <a:ext cx="3283663" cy="4514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2B0DE-36EE-D81D-53DE-5A20A1707CDE}"/>
              </a:ext>
            </a:extLst>
          </p:cNvPr>
          <p:cNvSpPr txBox="1"/>
          <p:nvPr/>
        </p:nvSpPr>
        <p:spPr>
          <a:xfrm>
            <a:off x="4924357" y="5681630"/>
            <a:ext cx="2283761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RunOnUiThread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- </a:t>
            </a:r>
            <a:r>
              <a:rPr lang="ko-KR" altLang="en-US" sz="800" dirty="0"/>
              <a:t>현재 </a:t>
            </a:r>
            <a:r>
              <a:rPr lang="en-US" altLang="ko-KR" sz="800" dirty="0"/>
              <a:t>thread</a:t>
            </a:r>
            <a:r>
              <a:rPr lang="ko-KR" altLang="en-US" sz="800" dirty="0"/>
              <a:t>가 </a:t>
            </a:r>
            <a:r>
              <a:rPr lang="en-US" altLang="ko-KR" sz="800" dirty="0"/>
              <a:t>main thread</a:t>
            </a:r>
            <a:r>
              <a:rPr lang="ko-KR" altLang="en-US" sz="800" dirty="0"/>
              <a:t>가 아니므로</a:t>
            </a:r>
            <a:r>
              <a:rPr lang="en-US" altLang="ko-KR" sz="8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Handler.post</a:t>
            </a:r>
            <a:r>
              <a:rPr lang="ko-KR" altLang="en-US" sz="800" dirty="0"/>
              <a:t>와 동일하게 동작</a:t>
            </a:r>
            <a:endParaRPr lang="en-US" altLang="ko-KR" sz="800" dirty="0"/>
          </a:p>
        </p:txBody>
      </p:sp>
      <p:cxnSp>
        <p:nvCxnSpPr>
          <p:cNvPr id="17" name="직선 연결선 2">
            <a:extLst>
              <a:ext uri="{FF2B5EF4-FFF2-40B4-BE49-F238E27FC236}">
                <a16:creationId xmlns:a16="http://schemas.microsoft.com/office/drawing/2014/main" id="{4691EEA8-0E88-59FC-AE8D-E6E6B9183208}"/>
              </a:ext>
            </a:extLst>
          </p:cNvPr>
          <p:cNvCxnSpPr>
            <a:cxnSpLocks/>
          </p:cNvCxnSpPr>
          <p:nvPr/>
        </p:nvCxnSpPr>
        <p:spPr>
          <a:xfrm flipV="1">
            <a:off x="5022731" y="4978086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3">
            <a:extLst>
              <a:ext uri="{FF2B5EF4-FFF2-40B4-BE49-F238E27FC236}">
                <a16:creationId xmlns:a16="http://schemas.microsoft.com/office/drawing/2014/main" id="{A34CA53D-DACA-F529-D311-0A9D09D4778C}"/>
              </a:ext>
            </a:extLst>
          </p:cNvPr>
          <p:cNvSpPr/>
          <p:nvPr/>
        </p:nvSpPr>
        <p:spPr>
          <a:xfrm>
            <a:off x="4860305" y="4151637"/>
            <a:ext cx="2347816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Screen_recording_20240610_073212">
            <a:hlinkClick r:id="" action="ppaction://media"/>
            <a:extLst>
              <a:ext uri="{FF2B5EF4-FFF2-40B4-BE49-F238E27FC236}">
                <a16:creationId xmlns:a16="http://schemas.microsoft.com/office/drawing/2014/main" id="{7692DE88-B019-734D-1B7B-5997D378B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20255" y="1066738"/>
            <a:ext cx="2179969" cy="387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F43B31-3A65-77BE-9C25-22A38263A512}"/>
              </a:ext>
            </a:extLst>
          </p:cNvPr>
          <p:cNvSpPr txBox="1"/>
          <p:nvPr/>
        </p:nvSpPr>
        <p:spPr>
          <a:xfrm>
            <a:off x="311150" y="773324"/>
            <a:ext cx="224757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Handler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05666-A080-276A-D052-92122EF973D7}"/>
              </a:ext>
            </a:extLst>
          </p:cNvPr>
          <p:cNvSpPr txBox="1"/>
          <p:nvPr/>
        </p:nvSpPr>
        <p:spPr>
          <a:xfrm>
            <a:off x="3924458" y="773324"/>
            <a:ext cx="224757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runOnUiThread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22054-9B09-C5AC-8904-C4137BB39CE0}"/>
              </a:ext>
            </a:extLst>
          </p:cNvPr>
          <p:cNvSpPr txBox="1"/>
          <p:nvPr/>
        </p:nvSpPr>
        <p:spPr>
          <a:xfrm>
            <a:off x="7261312" y="1066738"/>
            <a:ext cx="2505752" cy="14475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runOnUiThread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현재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</a:t>
            </a:r>
            <a:r>
              <a:rPr lang="en-US" altLang="ko-KR" sz="1000" dirty="0"/>
              <a:t>main thread</a:t>
            </a:r>
            <a:r>
              <a:rPr lang="ko-KR" altLang="en-US" sz="1000" dirty="0"/>
              <a:t>이면 </a:t>
            </a:r>
            <a:r>
              <a:rPr lang="en-US" altLang="ko-KR" sz="1000" dirty="0"/>
              <a:t>Runnable </a:t>
            </a:r>
            <a:r>
              <a:rPr lang="ko-KR" altLang="en-US" sz="1000" dirty="0"/>
              <a:t>객체의 </a:t>
            </a:r>
            <a:r>
              <a:rPr lang="en-US" altLang="ko-KR" sz="1000" dirty="0"/>
              <a:t>run( ) method</a:t>
            </a:r>
            <a:r>
              <a:rPr lang="ko-KR" altLang="en-US" sz="1000" dirty="0"/>
              <a:t>를 직접 실행하고 아니라면 </a:t>
            </a:r>
            <a:r>
              <a:rPr lang="en-US" altLang="ko-KR" sz="1000" dirty="0"/>
              <a:t>Handler</a:t>
            </a:r>
            <a:r>
              <a:rPr lang="ko-KR" altLang="en-US" sz="1000" dirty="0"/>
              <a:t>에게 </a:t>
            </a:r>
            <a:r>
              <a:rPr lang="en-US" altLang="ko-KR" sz="1000" dirty="0"/>
              <a:t>post( ) method</a:t>
            </a:r>
            <a:r>
              <a:rPr lang="ko-KR" altLang="en-US" sz="1000" dirty="0"/>
              <a:t>를 통하여 </a:t>
            </a:r>
            <a:r>
              <a:rPr lang="en-US" altLang="ko-KR" sz="1000" dirty="0"/>
              <a:t>main thread</a:t>
            </a:r>
            <a:r>
              <a:rPr lang="ko-KR" altLang="en-US" sz="1000" dirty="0"/>
              <a:t>로 </a:t>
            </a:r>
            <a:r>
              <a:rPr lang="en-US" altLang="ko-KR" sz="1000" dirty="0"/>
              <a:t>event </a:t>
            </a:r>
            <a:r>
              <a:rPr lang="ko-KR" altLang="en-US" sz="1000" dirty="0"/>
              <a:t>전달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193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56443C-6AD1-F8BC-A3F9-6912A68B8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83"/>
          <a:stretch/>
        </p:blipFill>
        <p:spPr>
          <a:xfrm>
            <a:off x="10260850" y="1167157"/>
            <a:ext cx="1620000" cy="2592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A9876-9047-46D1-982C-280C9243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433" y="1167157"/>
            <a:ext cx="3534250" cy="2499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9D901D-E25D-1D30-8502-3F06AF736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30"/>
          <a:stretch/>
        </p:blipFill>
        <p:spPr>
          <a:xfrm>
            <a:off x="10260850" y="3736005"/>
            <a:ext cx="1620000" cy="2654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088D42-6966-33C5-5BD1-34BFBAF2D62C}"/>
              </a:ext>
            </a:extLst>
          </p:cNvPr>
          <p:cNvSpPr txBox="1"/>
          <p:nvPr/>
        </p:nvSpPr>
        <p:spPr>
          <a:xfrm>
            <a:off x="311150" y="927082"/>
            <a:ext cx="4658883" cy="191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Android</a:t>
            </a:r>
            <a:r>
              <a:rPr lang="ko-KR" altLang="en-US" sz="1200" dirty="0"/>
              <a:t>에서 제공하는 센서 종류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움직임 감지 센서</a:t>
            </a:r>
            <a:r>
              <a:rPr lang="en-US" altLang="ko-KR" sz="1000" b="1" dirty="0"/>
              <a:t>: </a:t>
            </a:r>
            <a:r>
              <a:rPr lang="en-US" altLang="ko-KR" sz="1000" dirty="0"/>
              <a:t>3</a:t>
            </a:r>
            <a:r>
              <a:rPr lang="ko-KR" altLang="en-US" sz="1000" dirty="0"/>
              <a:t>축을 따라 가속력과 회전력을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가속도계</a:t>
            </a:r>
            <a:r>
              <a:rPr lang="en-US" altLang="ko-KR" sz="1000" dirty="0"/>
              <a:t>, </a:t>
            </a:r>
            <a:r>
              <a:rPr lang="ko-KR" altLang="en-US" sz="1000" dirty="0"/>
              <a:t>중력 센서</a:t>
            </a:r>
            <a:r>
              <a:rPr lang="en-US" altLang="ko-KR" sz="1000" dirty="0"/>
              <a:t>, </a:t>
            </a:r>
            <a:r>
              <a:rPr lang="ko-KR" altLang="en-US" sz="1000" dirty="0"/>
              <a:t>자이로스코프</a:t>
            </a:r>
            <a:r>
              <a:rPr lang="en-US" altLang="ko-KR" sz="1000" dirty="0"/>
              <a:t>, </a:t>
            </a:r>
            <a:r>
              <a:rPr lang="ko-KR" altLang="en-US" sz="1000" dirty="0"/>
              <a:t>회전 벡터 센서 포함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환경 센서</a:t>
            </a:r>
            <a:r>
              <a:rPr lang="en-US" altLang="ko-KR" sz="1000" b="1" dirty="0"/>
              <a:t>: </a:t>
            </a:r>
            <a:r>
              <a:rPr lang="ko-KR" altLang="en-US" sz="1000" dirty="0"/>
              <a:t>주변 기온</a:t>
            </a:r>
            <a:r>
              <a:rPr lang="en-US" altLang="ko-KR" sz="1000" dirty="0"/>
              <a:t>, </a:t>
            </a:r>
            <a:r>
              <a:rPr lang="ko-KR" altLang="en-US" sz="1000" dirty="0"/>
              <a:t>압력</a:t>
            </a:r>
            <a:r>
              <a:rPr lang="en-US" altLang="ko-KR" sz="1000" dirty="0"/>
              <a:t>, </a:t>
            </a:r>
            <a:r>
              <a:rPr lang="ko-KR" altLang="en-US" sz="1000" dirty="0"/>
              <a:t>조도</a:t>
            </a:r>
            <a:r>
              <a:rPr lang="en-US" altLang="ko-KR" sz="1000" dirty="0"/>
              <a:t>, </a:t>
            </a:r>
            <a:r>
              <a:rPr lang="ko-KR" altLang="en-US" sz="1000" dirty="0"/>
              <a:t>습도와 같은 다양한 환경 매개변수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기압계</a:t>
            </a:r>
            <a:r>
              <a:rPr lang="en-US" altLang="ko-KR" sz="1000" dirty="0"/>
              <a:t>, </a:t>
            </a:r>
            <a:r>
              <a:rPr lang="ko-KR" altLang="en-US" sz="1000" dirty="0"/>
              <a:t>광도계</a:t>
            </a:r>
            <a:r>
              <a:rPr lang="en-US" altLang="ko-KR" sz="1000" dirty="0"/>
              <a:t>, </a:t>
            </a:r>
            <a:r>
              <a:rPr lang="ko-KR" altLang="en-US" sz="1000" dirty="0"/>
              <a:t>온도계 포함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위치 센서</a:t>
            </a:r>
            <a:r>
              <a:rPr lang="en-US" altLang="ko-KR" sz="1000" b="1" dirty="0"/>
              <a:t>: </a:t>
            </a:r>
            <a:r>
              <a:rPr lang="ko-KR" altLang="en-US" sz="1000" dirty="0"/>
              <a:t>기기의 물리적 위치를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방향 센서</a:t>
            </a:r>
            <a:r>
              <a:rPr lang="en-US" altLang="ko-KR" sz="1000" dirty="0"/>
              <a:t>, </a:t>
            </a:r>
            <a:r>
              <a:rPr lang="ko-KR" altLang="en-US" sz="1000" dirty="0"/>
              <a:t>자기계 포함</a:t>
            </a:r>
            <a:r>
              <a:rPr lang="en-US" altLang="ko-KR" sz="1000" dirty="0"/>
              <a:t>)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DF6E8FB3-0E93-8504-976A-A87CC3056D5C}"/>
              </a:ext>
            </a:extLst>
          </p:cNvPr>
          <p:cNvSpPr/>
          <p:nvPr/>
        </p:nvSpPr>
        <p:spPr>
          <a:xfrm>
            <a:off x="6772941" y="1912158"/>
            <a:ext cx="3227742" cy="2359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045C7-4C22-A5B6-D39F-331F9CFCBF57}"/>
              </a:ext>
            </a:extLst>
          </p:cNvPr>
          <p:cNvSpPr txBox="1"/>
          <p:nvPr/>
        </p:nvSpPr>
        <p:spPr>
          <a:xfrm>
            <a:off x="311150" y="3184045"/>
            <a:ext cx="5657850" cy="296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Sensor Framework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SensorManager Class</a:t>
            </a:r>
            <a:br>
              <a:rPr lang="en-US" altLang="ko-KR" sz="1000" dirty="0"/>
            </a:br>
            <a:r>
              <a:rPr lang="en-US" altLang="ko-KR" sz="1000" dirty="0"/>
              <a:t>- App</a:t>
            </a:r>
            <a:r>
              <a:rPr lang="ko-KR" altLang="en-US" sz="1000" dirty="0"/>
              <a:t>이 장치의 </a:t>
            </a:r>
            <a:r>
              <a:rPr lang="en-US" altLang="ko-KR" sz="1000" dirty="0"/>
              <a:t>sensor </a:t>
            </a:r>
            <a:r>
              <a:rPr lang="ko-KR" altLang="en-US" sz="1000" dirty="0"/>
              <a:t>정보에 접근하기 위한 다양한 </a:t>
            </a:r>
            <a:r>
              <a:rPr lang="en-US" altLang="ko-KR" sz="1000" dirty="0"/>
              <a:t>API</a:t>
            </a:r>
            <a:r>
              <a:rPr lang="ko-KR" altLang="en-US" sz="1000" dirty="0"/>
              <a:t>들을 제공</a:t>
            </a:r>
            <a:br>
              <a:rPr lang="en-US" altLang="ko-KR" sz="1000" dirty="0"/>
            </a:br>
            <a:r>
              <a:rPr lang="en-US" altLang="ko-KR" sz="1000" dirty="0"/>
              <a:t>- SensorEventListener</a:t>
            </a:r>
            <a:r>
              <a:rPr lang="ko-KR" altLang="en-US" sz="1000" dirty="0"/>
              <a:t> 등록 및 등록 해제</a:t>
            </a:r>
            <a:r>
              <a:rPr lang="en-US" altLang="ko-KR" sz="1000" dirty="0"/>
              <a:t> </a:t>
            </a:r>
            <a:r>
              <a:rPr lang="ko-KR" altLang="en-US" sz="1000" dirty="0"/>
              <a:t>기능 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 Class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사용하고자 하는 특정 유형의 </a:t>
            </a:r>
            <a:r>
              <a:rPr lang="en-US" altLang="ko-KR" sz="1000" dirty="0"/>
              <a:t>Sensor instance </a:t>
            </a:r>
            <a:r>
              <a:rPr lang="ko-KR" altLang="en-US" sz="1000" dirty="0"/>
              <a:t>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SensorEvent Class</a:t>
            </a:r>
            <a:br>
              <a:rPr lang="en-US" altLang="ko-KR" sz="1000" dirty="0"/>
            </a:br>
            <a:r>
              <a:rPr lang="en-US" altLang="ko-KR" sz="1000" dirty="0"/>
              <a:t>- Sensor</a:t>
            </a:r>
            <a:r>
              <a:rPr lang="ko-KR" altLang="en-US" sz="1000" dirty="0"/>
              <a:t>를 통해 발생하는 </a:t>
            </a:r>
            <a:r>
              <a:rPr lang="en-US" altLang="ko-KR" sz="1000" dirty="0"/>
              <a:t>event </a:t>
            </a:r>
            <a:r>
              <a:rPr lang="ko-KR" altLang="en-US" sz="1000" dirty="0"/>
              <a:t>정보를 </a:t>
            </a:r>
            <a:r>
              <a:rPr lang="en-US" altLang="ko-KR" sz="1000" dirty="0"/>
              <a:t>listener</a:t>
            </a:r>
            <a:r>
              <a:rPr lang="ko-KR" altLang="en-US" sz="1000" dirty="0"/>
              <a:t>로 전달하는 기능 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SensorEventListener Interface</a:t>
            </a:r>
            <a:br>
              <a:rPr lang="en-US" altLang="ko-KR" sz="1000" dirty="0"/>
            </a:br>
            <a:r>
              <a:rPr lang="en-US" altLang="ko-KR" sz="1000" dirty="0"/>
              <a:t>- Sensor</a:t>
            </a:r>
            <a:r>
              <a:rPr lang="ko-KR" altLang="en-US" sz="1000" dirty="0"/>
              <a:t>의 값이 변경되거나 </a:t>
            </a:r>
            <a:r>
              <a:rPr lang="en-US" altLang="ko-KR" sz="1000" dirty="0"/>
              <a:t>Sensor </a:t>
            </a:r>
            <a:r>
              <a:rPr lang="ko-KR" altLang="en-US" sz="1000" dirty="0"/>
              <a:t>정확도가 변경될 때 호출되는 </a:t>
            </a:r>
            <a:r>
              <a:rPr lang="en-US" altLang="ko-KR" sz="1000" dirty="0"/>
              <a:t>callback method </a:t>
            </a:r>
            <a:r>
              <a:rPr lang="ko-KR" altLang="en-US" sz="1000" dirty="0"/>
              <a:t>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230C5-C754-938F-1512-8CFB2A35265E}"/>
              </a:ext>
            </a:extLst>
          </p:cNvPr>
          <p:cNvSpPr txBox="1"/>
          <p:nvPr/>
        </p:nvSpPr>
        <p:spPr>
          <a:xfrm>
            <a:off x="0" y="6644993"/>
            <a:ext cx="3422650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Goldfish: Android Emulator</a:t>
            </a:r>
            <a:r>
              <a:rPr lang="ko-KR" altLang="en-US" sz="600" dirty="0"/>
              <a:t>의 가상 하드웨어 플랫폼 이름</a:t>
            </a:r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조도 센서 </a:t>
            </a:r>
            <a:r>
              <a:rPr lang="en-US" altLang="ko-KR" sz="1500" dirty="0"/>
              <a:t>&amp; </a:t>
            </a:r>
            <a:r>
              <a:rPr lang="ko-KR" altLang="en-US" sz="1500" dirty="0"/>
              <a:t>근접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5DE92-3540-FFA3-0468-F320E00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1" y="4056649"/>
            <a:ext cx="3263899" cy="2575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0FB38D-C3FB-AA3C-FC13-DE907F0B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0" y="856105"/>
            <a:ext cx="1771650" cy="314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81ED5F-17FC-EB15-50A3-FFC84DBE2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709" y="856105"/>
            <a:ext cx="3528381" cy="5297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7708EA-CC3C-B64F-9284-830403C9D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215" y="856105"/>
            <a:ext cx="3175396" cy="24667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0D18F0-0A70-2E63-18C0-A8F03AD26AD5}"/>
              </a:ext>
            </a:extLst>
          </p:cNvPr>
          <p:cNvSpPr/>
          <p:nvPr/>
        </p:nvSpPr>
        <p:spPr>
          <a:xfrm>
            <a:off x="2206653" y="4468902"/>
            <a:ext cx="2826543" cy="922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DBC62-EDD2-FE7D-9766-7905449F13B7}"/>
              </a:ext>
            </a:extLst>
          </p:cNvPr>
          <p:cNvSpPr txBox="1"/>
          <p:nvPr/>
        </p:nvSpPr>
        <p:spPr>
          <a:xfrm>
            <a:off x="69850" y="2860308"/>
            <a:ext cx="181085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</a:t>
            </a:r>
            <a:r>
              <a:rPr lang="ko-KR" altLang="en-US" sz="800" b="1" dirty="0"/>
              <a:t>의 </a:t>
            </a:r>
            <a:r>
              <a:rPr lang="en-US" altLang="ko-KR" sz="800" b="1" dirty="0"/>
              <a:t>type </a:t>
            </a:r>
            <a:r>
              <a:rPr lang="ko-KR" altLang="en-US" sz="800" b="1" dirty="0"/>
              <a:t>설정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Sensor.TYPE_LIGHT:</a:t>
            </a:r>
            <a:r>
              <a:rPr lang="ko-KR" altLang="en-US" sz="800" dirty="0"/>
              <a:t> 조도 센서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Sensor.TYPE_PROXIMITY: </a:t>
            </a:r>
            <a:r>
              <a:rPr lang="ko-KR" altLang="en-US" sz="800" dirty="0"/>
              <a:t>근접 센서 </a:t>
            </a:r>
            <a:endParaRPr lang="en-US" altLang="ko-KR" sz="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C0E2EC-D3EF-5981-895F-E7CBC394DE1A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8700611" y="1042017"/>
            <a:ext cx="1338739" cy="761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C08F6D-33D8-DADA-EDEC-CA6818A7AE7C}"/>
              </a:ext>
            </a:extLst>
          </p:cNvPr>
          <p:cNvSpPr/>
          <p:nvPr/>
        </p:nvSpPr>
        <p:spPr>
          <a:xfrm>
            <a:off x="5713333" y="985134"/>
            <a:ext cx="2987278" cy="16374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80E86-1D52-746E-C310-CB513468ED20}"/>
              </a:ext>
            </a:extLst>
          </p:cNvPr>
          <p:cNvSpPr txBox="1"/>
          <p:nvPr/>
        </p:nvSpPr>
        <p:spPr>
          <a:xfrm>
            <a:off x="239234" y="4468902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</a:t>
            </a:r>
            <a:endParaRPr lang="en-US" altLang="ko-KR" sz="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AB6C82-74B5-CEAD-B079-8C2C361D58E4}"/>
              </a:ext>
            </a:extLst>
          </p:cNvPr>
          <p:cNvCxnSpPr>
            <a:cxnSpLocks/>
          </p:cNvCxnSpPr>
          <p:nvPr/>
        </p:nvCxnSpPr>
        <p:spPr>
          <a:xfrm>
            <a:off x="1880709" y="4595757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B2C6F5-0C74-C380-1788-7CC7F2A502C9}"/>
              </a:ext>
            </a:extLst>
          </p:cNvPr>
          <p:cNvSpPr/>
          <p:nvPr/>
        </p:nvSpPr>
        <p:spPr>
          <a:xfrm>
            <a:off x="5713333" y="2854364"/>
            <a:ext cx="2987278" cy="352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DA7C4F-0BD1-0794-ADEE-E697F8E9DF77}"/>
              </a:ext>
            </a:extLst>
          </p:cNvPr>
          <p:cNvSpPr/>
          <p:nvPr/>
        </p:nvSpPr>
        <p:spPr>
          <a:xfrm>
            <a:off x="2209144" y="2867064"/>
            <a:ext cx="2987278" cy="2484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380A50-1AB8-C0FB-BA8A-13EE083517F3}"/>
              </a:ext>
            </a:extLst>
          </p:cNvPr>
          <p:cNvCxnSpPr>
            <a:cxnSpLocks/>
          </p:cNvCxnSpPr>
          <p:nvPr/>
        </p:nvCxnSpPr>
        <p:spPr>
          <a:xfrm>
            <a:off x="1880709" y="2995178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C6227-9645-5167-7048-E286D9E18F32}"/>
              </a:ext>
            </a:extLst>
          </p:cNvPr>
          <p:cNvSpPr/>
          <p:nvPr/>
        </p:nvSpPr>
        <p:spPr>
          <a:xfrm>
            <a:off x="2206653" y="5944285"/>
            <a:ext cx="2826543" cy="1028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4DD8BE-8CCC-7A0E-60FF-DDABF22C5384}"/>
              </a:ext>
            </a:extLst>
          </p:cNvPr>
          <p:cNvSpPr txBox="1"/>
          <p:nvPr/>
        </p:nvSpPr>
        <p:spPr>
          <a:xfrm>
            <a:off x="239234" y="5865902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 해제</a:t>
            </a:r>
            <a:endParaRPr lang="en-US" altLang="ko-KR" sz="8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4548052-4389-7549-7CFB-8E286760C9A0}"/>
              </a:ext>
            </a:extLst>
          </p:cNvPr>
          <p:cNvCxnSpPr>
            <a:cxnSpLocks/>
          </p:cNvCxnSpPr>
          <p:nvPr/>
        </p:nvCxnSpPr>
        <p:spPr>
          <a:xfrm>
            <a:off x="1880709" y="5992757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04DBA8-484C-CF37-1BFE-FF04757A081D}"/>
              </a:ext>
            </a:extLst>
          </p:cNvPr>
          <p:cNvSpPr/>
          <p:nvPr/>
        </p:nvSpPr>
        <p:spPr>
          <a:xfrm>
            <a:off x="10039350" y="954881"/>
            <a:ext cx="641908" cy="1742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D00DA4-88C6-6A05-766B-64160ED73334}"/>
              </a:ext>
            </a:extLst>
          </p:cNvPr>
          <p:cNvSpPr txBox="1"/>
          <p:nvPr/>
        </p:nvSpPr>
        <p:spPr>
          <a:xfrm>
            <a:off x="5713333" y="3329050"/>
            <a:ext cx="2562719" cy="1176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반드시 </a:t>
            </a:r>
            <a:r>
              <a:rPr lang="en-US" altLang="ko-KR" sz="800" dirty="0"/>
              <a:t>2</a:t>
            </a:r>
            <a:r>
              <a:rPr lang="ko-KR" altLang="en-US" sz="800" dirty="0"/>
              <a:t>개의 </a:t>
            </a:r>
            <a:r>
              <a:rPr lang="en-US" altLang="ko-KR" sz="800" dirty="0"/>
              <a:t>callback method</a:t>
            </a:r>
            <a:r>
              <a:rPr lang="ko-KR" altLang="en-US" sz="800" dirty="0"/>
              <a:t>를 구현해야 함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onSensorChanged( )</a:t>
            </a:r>
            <a:br>
              <a:rPr lang="en-US" altLang="ko-KR" sz="800" dirty="0"/>
            </a:br>
            <a:r>
              <a:rPr lang="en-US" altLang="ko-KR" sz="800" dirty="0"/>
              <a:t>- Sensor </a:t>
            </a:r>
            <a:r>
              <a:rPr lang="ko-KR" altLang="en-US" sz="800" dirty="0"/>
              <a:t>값이 변경될 때 호출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onAccuracyChanged( )</a:t>
            </a:r>
            <a:br>
              <a:rPr lang="en-US" altLang="ko-KR" sz="800" dirty="0"/>
            </a:br>
            <a:r>
              <a:rPr lang="en-US" altLang="ko-KR" sz="800" dirty="0"/>
              <a:t>- Sensor </a:t>
            </a:r>
            <a:r>
              <a:rPr lang="ko-KR" altLang="en-US" sz="800" dirty="0"/>
              <a:t>정확도가 변경될 때 호출</a:t>
            </a:r>
            <a:endParaRPr lang="en-US" altLang="ko-KR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625A37-61B7-D196-6830-1B0CB9712251}"/>
              </a:ext>
            </a:extLst>
          </p:cNvPr>
          <p:cNvSpPr/>
          <p:nvPr/>
        </p:nvSpPr>
        <p:spPr>
          <a:xfrm>
            <a:off x="9367837" y="4871428"/>
            <a:ext cx="1140023" cy="269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5942B6-AE75-C67C-41A9-64FA756337F0}"/>
              </a:ext>
            </a:extLst>
          </p:cNvPr>
          <p:cNvSpPr/>
          <p:nvPr/>
        </p:nvSpPr>
        <p:spPr>
          <a:xfrm>
            <a:off x="10577414" y="4871428"/>
            <a:ext cx="1140023" cy="269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091D80-A5EB-4E26-82AA-DE2DCD2C7AC9}"/>
              </a:ext>
            </a:extLst>
          </p:cNvPr>
          <p:cNvSpPr txBox="1"/>
          <p:nvPr/>
        </p:nvSpPr>
        <p:spPr>
          <a:xfrm>
            <a:off x="9274274" y="4653233"/>
            <a:ext cx="708322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근접 센서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63A36-DC83-254D-A63C-7B686990D1DA}"/>
              </a:ext>
            </a:extLst>
          </p:cNvPr>
          <p:cNvSpPr txBox="1"/>
          <p:nvPr/>
        </p:nvSpPr>
        <p:spPr>
          <a:xfrm>
            <a:off x="10507860" y="4653233"/>
            <a:ext cx="708322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조도 센서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C90D9A1-0FD1-2A9C-8399-2565DCC36F61}"/>
              </a:ext>
            </a:extLst>
          </p:cNvPr>
          <p:cNvCxnSpPr>
            <a:endCxn id="30" idx="1"/>
          </p:cNvCxnSpPr>
          <p:nvPr/>
        </p:nvCxnSpPr>
        <p:spPr>
          <a:xfrm rot="5400000">
            <a:off x="4585729" y="2789717"/>
            <a:ext cx="2255208" cy="12700"/>
          </a:xfrm>
          <a:prstGeom prst="bentConnector4">
            <a:avLst>
              <a:gd name="adj1" fmla="val 1"/>
              <a:gd name="adj2" fmla="val 925000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AD67E06-4465-A4E2-047F-045E3CCDA05A}"/>
              </a:ext>
            </a:extLst>
          </p:cNvPr>
          <p:cNvCxnSpPr>
            <a:cxnSpLocks/>
            <a:stCxn id="19" idx="1"/>
            <a:endCxn id="30" idx="1"/>
          </p:cNvCxnSpPr>
          <p:nvPr/>
        </p:nvCxnSpPr>
        <p:spPr>
          <a:xfrm rot="10800000" flipV="1">
            <a:off x="5713333" y="3030557"/>
            <a:ext cx="12700" cy="886764"/>
          </a:xfrm>
          <a:prstGeom prst="bentConnector3">
            <a:avLst>
              <a:gd name="adj1" fmla="val 956244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0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가속도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B5BB51-2303-8046-E2A6-67F68FF1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18"/>
          <a:stretch/>
        </p:blipFill>
        <p:spPr>
          <a:xfrm>
            <a:off x="9046369" y="906055"/>
            <a:ext cx="2764631" cy="2402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068" y="3308568"/>
            <a:ext cx="4116932" cy="327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037D75-F2F3-8EAB-3D16-1277FE04D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840" y="906055"/>
            <a:ext cx="3805496" cy="56836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CD0663-3402-D21B-B817-D98142302C1C}"/>
              </a:ext>
            </a:extLst>
          </p:cNvPr>
          <p:cNvSpPr/>
          <p:nvPr/>
        </p:nvSpPr>
        <p:spPr>
          <a:xfrm>
            <a:off x="4090542" y="1852208"/>
            <a:ext cx="2424558" cy="7909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5930F-B961-9BA6-3CF9-85982B1ADB7C}"/>
              </a:ext>
            </a:extLst>
          </p:cNvPr>
          <p:cNvSpPr/>
          <p:nvPr/>
        </p:nvSpPr>
        <p:spPr>
          <a:xfrm>
            <a:off x="4247260" y="5070509"/>
            <a:ext cx="2826543" cy="2870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BE71-5237-D0F9-55F6-7BE88935DB38}"/>
              </a:ext>
            </a:extLst>
          </p:cNvPr>
          <p:cNvSpPr txBox="1"/>
          <p:nvPr/>
        </p:nvSpPr>
        <p:spPr>
          <a:xfrm>
            <a:off x="1333500" y="4398622"/>
            <a:ext cx="2336849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</a:t>
            </a:r>
            <a:r>
              <a:rPr lang="ko-KR" altLang="en-US" sz="800" b="1" dirty="0"/>
              <a:t>의 </a:t>
            </a:r>
            <a:r>
              <a:rPr lang="en-US" altLang="ko-KR" sz="800" b="1" dirty="0"/>
              <a:t>type </a:t>
            </a:r>
            <a:r>
              <a:rPr lang="ko-KR" altLang="en-US" sz="800" b="1" dirty="0"/>
              <a:t>설정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Sensor.TYPE_ACCELEROMETER</a:t>
            </a:r>
            <a:r>
              <a:rPr lang="en-US" altLang="ko-KR" sz="800" dirty="0"/>
              <a:t>:</a:t>
            </a:r>
            <a:r>
              <a:rPr lang="ko-KR" altLang="en-US" sz="800" dirty="0"/>
              <a:t> 가속도계 센서</a:t>
            </a:r>
            <a:endParaRPr lang="en-US" altLang="ko-KR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DBE4A-CDA0-0833-C426-FA57A028FD57}"/>
              </a:ext>
            </a:extLst>
          </p:cNvPr>
          <p:cNvSpPr txBox="1"/>
          <p:nvPr/>
        </p:nvSpPr>
        <p:spPr>
          <a:xfrm>
            <a:off x="2031365" y="5070509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</a:t>
            </a:r>
            <a:endParaRPr lang="en-US" altLang="ko-KR" sz="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3C584-5674-4B8E-78F4-9F1DE7EF69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72840" y="5197115"/>
            <a:ext cx="574420" cy="2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5B398-8671-B986-1964-7743C7BAFB07}"/>
              </a:ext>
            </a:extLst>
          </p:cNvPr>
          <p:cNvSpPr/>
          <p:nvPr/>
        </p:nvSpPr>
        <p:spPr>
          <a:xfrm>
            <a:off x="4081949" y="4414991"/>
            <a:ext cx="3314214" cy="1268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F9631C-EB10-BB1D-12C3-CF35826DF8B4}"/>
              </a:ext>
            </a:extLst>
          </p:cNvPr>
          <p:cNvCxnSpPr>
            <a:cxnSpLocks/>
          </p:cNvCxnSpPr>
          <p:nvPr/>
        </p:nvCxnSpPr>
        <p:spPr>
          <a:xfrm>
            <a:off x="3670349" y="4478425"/>
            <a:ext cx="41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927A4-26D3-B264-01B3-D828F83C6452}"/>
              </a:ext>
            </a:extLst>
          </p:cNvPr>
          <p:cNvSpPr/>
          <p:nvPr/>
        </p:nvSpPr>
        <p:spPr>
          <a:xfrm>
            <a:off x="4090543" y="6174582"/>
            <a:ext cx="1891158" cy="1239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65EE8-2C3E-5476-9EC4-40AE5BD968E4}"/>
              </a:ext>
            </a:extLst>
          </p:cNvPr>
          <p:cNvSpPr txBox="1"/>
          <p:nvPr/>
        </p:nvSpPr>
        <p:spPr>
          <a:xfrm>
            <a:off x="2031364" y="6107945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 해제</a:t>
            </a:r>
            <a:endParaRPr lang="en-US" altLang="ko-KR" sz="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427EAF-D268-0078-115F-2AF2E63F5C10}"/>
              </a:ext>
            </a:extLst>
          </p:cNvPr>
          <p:cNvCxnSpPr>
            <a:cxnSpLocks/>
          </p:cNvCxnSpPr>
          <p:nvPr/>
        </p:nvCxnSpPr>
        <p:spPr>
          <a:xfrm>
            <a:off x="3672839" y="6234551"/>
            <a:ext cx="4177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B726BF-E701-D175-66B7-2969C1D15C47}"/>
              </a:ext>
            </a:extLst>
          </p:cNvPr>
          <p:cNvCxnSpPr>
            <a:cxnSpLocks/>
          </p:cNvCxnSpPr>
          <p:nvPr/>
        </p:nvCxnSpPr>
        <p:spPr>
          <a:xfrm flipH="1" flipV="1">
            <a:off x="6532308" y="2253934"/>
            <a:ext cx="4452587" cy="36585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291BCE-050C-B2A6-573F-369986384590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556121" y="1325952"/>
            <a:ext cx="2466435" cy="9217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11DDA2-F9B6-F53C-D0B2-A9208E02E4BC}"/>
              </a:ext>
            </a:extLst>
          </p:cNvPr>
          <p:cNvSpPr/>
          <p:nvPr/>
        </p:nvSpPr>
        <p:spPr>
          <a:xfrm>
            <a:off x="9022556" y="1061228"/>
            <a:ext cx="695325" cy="5294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F1DE8C-25DD-77D3-BDBD-F4ECA4F642FB}"/>
              </a:ext>
            </a:extLst>
          </p:cNvPr>
          <p:cNvSpPr/>
          <p:nvPr/>
        </p:nvSpPr>
        <p:spPr>
          <a:xfrm>
            <a:off x="10356056" y="5912502"/>
            <a:ext cx="1257678" cy="1025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2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15589</TotalTime>
  <Words>1420</Words>
  <Application>Microsoft Office PowerPoint</Application>
  <PresentationFormat>와이드스크린</PresentationFormat>
  <Paragraphs>218</Paragraphs>
  <Slides>19</Slides>
  <Notes>18</Notes>
  <HiddenSlides>1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-apple-system</vt:lpstr>
      <vt:lpstr>맑은 고딕</vt:lpstr>
      <vt:lpstr>Arial</vt:lpstr>
      <vt:lpstr>Wingdings</vt:lpstr>
      <vt:lpstr>Office 테마</vt:lpstr>
      <vt:lpstr>Android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설진우(생명과학과)</cp:lastModifiedBy>
  <cp:revision>289</cp:revision>
  <dcterms:created xsi:type="dcterms:W3CDTF">2024-04-09T08:20:40Z</dcterms:created>
  <dcterms:modified xsi:type="dcterms:W3CDTF">2024-06-19T07:18:16Z</dcterms:modified>
</cp:coreProperties>
</file>